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60" r:id="rId2"/>
    <p:sldId id="261" r:id="rId3"/>
    <p:sldId id="262" r:id="rId4"/>
    <p:sldId id="286" r:id="rId5"/>
    <p:sldId id="313" r:id="rId6"/>
    <p:sldId id="324" r:id="rId7"/>
    <p:sldId id="326" r:id="rId8"/>
    <p:sldId id="333" r:id="rId9"/>
    <p:sldId id="325" r:id="rId10"/>
    <p:sldId id="332" r:id="rId11"/>
    <p:sldId id="348" r:id="rId12"/>
    <p:sldId id="327" r:id="rId13"/>
    <p:sldId id="334" r:id="rId14"/>
    <p:sldId id="335" r:id="rId15"/>
    <p:sldId id="317" r:id="rId16"/>
    <p:sldId id="336" r:id="rId17"/>
    <p:sldId id="337" r:id="rId18"/>
    <p:sldId id="338" r:id="rId19"/>
    <p:sldId id="339" r:id="rId20"/>
    <p:sldId id="340" r:id="rId21"/>
    <p:sldId id="344" r:id="rId22"/>
    <p:sldId id="346" r:id="rId23"/>
    <p:sldId id="347" r:id="rId24"/>
    <p:sldId id="345" r:id="rId25"/>
    <p:sldId id="349" r:id="rId26"/>
    <p:sldId id="350" r:id="rId27"/>
    <p:sldId id="351" r:id="rId28"/>
    <p:sldId id="352" r:id="rId29"/>
    <p:sldId id="354" r:id="rId30"/>
    <p:sldId id="355" r:id="rId31"/>
    <p:sldId id="356" r:id="rId32"/>
    <p:sldId id="357" r:id="rId33"/>
    <p:sldId id="358" r:id="rId34"/>
    <p:sldId id="314" r:id="rId35"/>
    <p:sldId id="353" r:id="rId36"/>
    <p:sldId id="315" r:id="rId37"/>
    <p:sldId id="359" r:id="rId38"/>
    <p:sldId id="361" r:id="rId39"/>
    <p:sldId id="362" r:id="rId40"/>
    <p:sldId id="363" r:id="rId41"/>
    <p:sldId id="364" r:id="rId42"/>
    <p:sldId id="365" r:id="rId43"/>
    <p:sldId id="366" r:id="rId44"/>
    <p:sldId id="360" r:id="rId45"/>
    <p:sldId id="31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3" autoAdjust="0"/>
    <p:restoredTop sz="94660"/>
  </p:normalViewPr>
  <p:slideViewPr>
    <p:cSldViewPr>
      <p:cViewPr varScale="1">
        <p:scale>
          <a:sx n="64" d="100"/>
          <a:sy n="64" d="100"/>
        </p:scale>
        <p:origin x="720" y="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01228-1E61-41B8-B8FA-E8D7F0E16447}" type="datetimeFigureOut">
              <a:rPr lang="zh-CN" altLang="en-US" smtClean="0"/>
              <a:t>2022/8/24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15D9B-34CA-423B-B3E1-999FED972520}" type="slidenum">
              <a:rPr lang="zh-CN" altLang="en-US" smtClean="0"/>
              <a:t>‹#›</a:t>
            </a:fld>
            <a:endParaRPr lang="zh-CN" altLang="en-US"/>
          </a:p>
        </p:txBody>
      </p:sp>
    </p:spTree>
    <p:extLst>
      <p:ext uri="{BB962C8B-B14F-4D97-AF65-F5344CB8AC3E}">
        <p14:creationId xmlns:p14="http://schemas.microsoft.com/office/powerpoint/2010/main" val="259441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5D9B-34CA-423B-B3E1-999FED972520}" type="slidenum">
              <a:rPr lang="zh-CN" altLang="en-US" smtClean="0"/>
              <a:t>6</a:t>
            </a:fld>
            <a:endParaRPr lang="zh-CN" altLang="en-US"/>
          </a:p>
        </p:txBody>
      </p:sp>
    </p:spTree>
    <p:extLst>
      <p:ext uri="{BB962C8B-B14F-4D97-AF65-F5344CB8AC3E}">
        <p14:creationId xmlns:p14="http://schemas.microsoft.com/office/powerpoint/2010/main" val="239985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5807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7607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380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0279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98160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45264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5218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8235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55509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0320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2022/8/24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1537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2022/8/24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6255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hyperlink" Target="https://www.pettingzoo.ml/butterfly" TargetMode="External"/><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hyperlink" Target="https://www.pettingzoo.ml/sis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74FAECE-52C2-4A19-98CB-143BFA01D6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3706" y="882390"/>
            <a:ext cx="6940571" cy="6940571"/>
          </a:xfrm>
          <a:prstGeom prst="rect">
            <a:avLst/>
          </a:prstGeom>
        </p:spPr>
      </p:pic>
      <p:pic>
        <p:nvPicPr>
          <p:cNvPr id="8" name="图片 7">
            <a:extLst>
              <a:ext uri="{FF2B5EF4-FFF2-40B4-BE49-F238E27FC236}">
                <a16:creationId xmlns:a16="http://schemas.microsoft.com/office/drawing/2014/main" id="{FE573614-05E6-400F-AF88-EA6961E083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1346" y="116631"/>
            <a:ext cx="11809308" cy="5226781"/>
          </a:xfrm>
          <a:prstGeom prst="rect">
            <a:avLst/>
          </a:prstGeom>
        </p:spPr>
      </p:pic>
      <p:sp>
        <p:nvSpPr>
          <p:cNvPr id="7" name="矩形 6">
            <a:extLst>
              <a:ext uri="{FF2B5EF4-FFF2-40B4-BE49-F238E27FC236}">
                <a16:creationId xmlns:a16="http://schemas.microsoft.com/office/drawing/2014/main" id="{C9FC9252-9697-4073-AFE0-28B73C8FCF98}"/>
              </a:ext>
            </a:extLst>
          </p:cNvPr>
          <p:cNvSpPr/>
          <p:nvPr/>
        </p:nvSpPr>
        <p:spPr>
          <a:xfrm>
            <a:off x="191346" y="116631"/>
            <a:ext cx="11809308" cy="5226782"/>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2480970" y="5648098"/>
            <a:ext cx="7086039" cy="276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altLang="zh-CN" dirty="0" smtClean="0">
                <a:solidFill>
                  <a:schemeClr val="tx2">
                    <a:lumMod val="50000"/>
                  </a:schemeClr>
                </a:solidFill>
              </a:rPr>
              <a:t>Reporter</a:t>
            </a:r>
            <a:r>
              <a:rPr kumimoji="0" lang="zh-CN" altLang="en-US" sz="1800" b="0" i="0" u="none" strike="noStrike" kern="1200" cap="none" spc="0" normalizeH="0" baseline="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a:t>
            </a:r>
            <a:r>
              <a:rPr lang="en-US" altLang="zh-CN" dirty="0" err="1" smtClean="0">
                <a:solidFill>
                  <a:schemeClr val="tx2">
                    <a:lumMod val="50000"/>
                  </a:schemeClr>
                </a:solidFill>
              </a:rPr>
              <a:t>Jieyi</a:t>
            </a:r>
            <a:r>
              <a:rPr lang="en-US" altLang="zh-CN" dirty="0" smtClean="0">
                <a:solidFill>
                  <a:schemeClr val="tx2">
                    <a:lumMod val="50000"/>
                  </a:schemeClr>
                </a:solidFill>
              </a:rPr>
              <a:t> Sun (group leader), </a:t>
            </a:r>
            <a:r>
              <a:rPr lang="en-US" altLang="zh-CN" dirty="0" err="1" smtClean="0">
                <a:solidFill>
                  <a:schemeClr val="tx2">
                    <a:lumMod val="50000"/>
                  </a:schemeClr>
                </a:solidFill>
              </a:rPr>
              <a:t>Yuxuan</a:t>
            </a:r>
            <a:r>
              <a:rPr lang="en-US" altLang="zh-CN" dirty="0" smtClean="0">
                <a:solidFill>
                  <a:schemeClr val="tx2">
                    <a:lumMod val="50000"/>
                  </a:schemeClr>
                </a:solidFill>
              </a:rPr>
              <a:t> Chen, </a:t>
            </a:r>
            <a:r>
              <a:rPr lang="en-US" altLang="zh-CN" dirty="0" err="1" smtClean="0">
                <a:solidFill>
                  <a:schemeClr val="tx2">
                    <a:lumMod val="50000"/>
                  </a:schemeClr>
                </a:solidFill>
              </a:rPr>
              <a:t>Ruoqi</a:t>
            </a:r>
            <a:r>
              <a:rPr lang="en-US" altLang="zh-CN" dirty="0" smtClean="0">
                <a:solidFill>
                  <a:schemeClr val="tx2">
                    <a:lumMod val="50000"/>
                  </a:schemeClr>
                </a:solidFill>
              </a:rPr>
              <a:t> Chen, </a:t>
            </a:r>
            <a:r>
              <a:rPr lang="en-US" altLang="zh-CN" dirty="0" err="1" smtClean="0">
                <a:solidFill>
                  <a:schemeClr val="tx2">
                    <a:lumMod val="50000"/>
                  </a:schemeClr>
                </a:solidFill>
              </a:rPr>
              <a:t>Yihao</a:t>
            </a:r>
            <a:r>
              <a:rPr lang="en-US" altLang="zh-CN" dirty="0" smtClean="0">
                <a:solidFill>
                  <a:schemeClr val="tx2">
                    <a:lumMod val="50000"/>
                  </a:schemeClr>
                </a:solidFill>
              </a:rPr>
              <a:t> Shen,</a:t>
            </a:r>
            <a:r>
              <a:rPr kumimoji="0" lang="zh-CN" altLang="en-US" sz="1800" b="0" i="0" u="none" strike="noStrike" kern="1200" cap="none" spc="0" normalizeH="0" baseline="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Weiyue</a:t>
            </a:r>
            <a:r>
              <a:rPr kumimoji="0" lang="en-US" altLang="zh-CN" sz="1800" b="0" i="0" u="none" strike="noStrike" kern="1200" cap="none" spc="0" normalizeH="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 Zhang, Yongjie Liang</a:t>
            </a:r>
            <a:endParaRPr kumimoji="0" lang="zh-CN" altLang="en-US" sz="1800" b="0" i="0" u="none" strike="noStrike" kern="12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4793715" y="6333243"/>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1800" b="0" i="0" u="none" strike="noStrike" kern="1200" cap="none" spc="0" normalizeH="0" baseline="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Professor</a:t>
            </a:r>
            <a:r>
              <a:rPr kumimoji="0" lang="zh-CN" altLang="en-US" sz="1800" b="0" i="0" u="none" strike="noStrike" kern="1200" cap="none" spc="0" normalizeH="0" baseline="0" noProof="0" dirty="0" smtClean="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a:t>
            </a:r>
            <a:r>
              <a:rPr lang="en-US" altLang="zh-CN" dirty="0">
                <a:solidFill>
                  <a:schemeClr val="tx2">
                    <a:lumMod val="50000"/>
                  </a:schemeClr>
                </a:solidFill>
              </a:rPr>
              <a:t>Pietro </a:t>
            </a:r>
            <a:r>
              <a:rPr lang="en-US" altLang="zh-CN" dirty="0" err="1">
                <a:solidFill>
                  <a:schemeClr val="tx2">
                    <a:lumMod val="50000"/>
                  </a:schemeClr>
                </a:solidFill>
              </a:rPr>
              <a:t>Liò</a:t>
            </a:r>
            <a:endParaRPr kumimoji="0" lang="zh-CN" altLang="en-US" sz="1800" b="0" i="0" u="none" strike="noStrike" kern="120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4" name="文本占位符 24">
            <a:extLst>
              <a:ext uri="{FF2B5EF4-FFF2-40B4-BE49-F238E27FC236}">
                <a16:creationId xmlns:a16="http://schemas.microsoft.com/office/drawing/2014/main" id="{A49E83CE-18D3-4A6B-8794-76401D64547B}"/>
              </a:ext>
            </a:extLst>
          </p:cNvPr>
          <p:cNvSpPr txBox="1">
            <a:spLocks/>
          </p:cNvSpPr>
          <p:nvPr/>
        </p:nvSpPr>
        <p:spPr>
          <a:xfrm>
            <a:off x="443369" y="2993538"/>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altLang="zh-CN" sz="4800" b="1"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Project presentation</a:t>
            </a:r>
            <a:endParaRPr kumimoji="0" lang="zh-CN" altLang="en-US" sz="48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a:extLst>
              <a:ext uri="{FF2B5EF4-FFF2-40B4-BE49-F238E27FC236}">
                <a16:creationId xmlns:a16="http://schemas.microsoft.com/office/drawing/2014/main" id="{B9984857-D4DE-4A88-B618-4A71AD549DFA}"/>
              </a:ext>
            </a:extLst>
          </p:cNvPr>
          <p:cNvCxnSpPr>
            <a:cxnSpLocks/>
          </p:cNvCxnSpPr>
          <p:nvPr/>
        </p:nvCxnSpPr>
        <p:spPr>
          <a:xfrm>
            <a:off x="2207568" y="4392452"/>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2596A22E-0102-4B6E-A7A4-6C721B1B3A4B}"/>
              </a:ext>
            </a:extLst>
          </p:cNvPr>
          <p:cNvGrpSpPr/>
          <p:nvPr/>
        </p:nvGrpSpPr>
        <p:grpSpPr>
          <a:xfrm>
            <a:off x="3287688" y="1207705"/>
            <a:ext cx="5203015" cy="1342758"/>
            <a:chOff x="3699005" y="392633"/>
            <a:chExt cx="5203015" cy="1342758"/>
          </a:xfrm>
        </p:grpSpPr>
        <p:grpSp>
          <p:nvGrpSpPr>
            <p:cNvPr id="19" name="组合 18">
              <a:extLst>
                <a:ext uri="{FF2B5EF4-FFF2-40B4-BE49-F238E27FC236}">
                  <a16:creationId xmlns:a16="http://schemas.microsoft.com/office/drawing/2014/main" id="{AF67C395-B8AF-42A0-B26C-7E2CF6A7383C}"/>
                </a:ext>
              </a:extLst>
            </p:cNvPr>
            <p:cNvGrpSpPr/>
            <p:nvPr/>
          </p:nvGrpSpPr>
          <p:grpSpPr>
            <a:xfrm>
              <a:off x="3699005" y="392633"/>
              <a:ext cx="5203015" cy="1342758"/>
              <a:chOff x="5843814" y="1473727"/>
              <a:chExt cx="6694009" cy="1727546"/>
            </a:xfrm>
          </p:grpSpPr>
          <p:pic>
            <p:nvPicPr>
              <p:cNvPr id="28" name="图片 27">
                <a:extLst>
                  <a:ext uri="{FF2B5EF4-FFF2-40B4-BE49-F238E27FC236}">
                    <a16:creationId xmlns:a16="http://schemas.microsoft.com/office/drawing/2014/main" id="{18BAD2C6-5A4A-4E68-9A0F-3475416C65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43814" y="1473727"/>
                <a:ext cx="1727542" cy="1727546"/>
              </a:xfrm>
              <a:prstGeom prst="rect">
                <a:avLst/>
              </a:prstGeom>
            </p:spPr>
          </p:pic>
          <p:pic>
            <p:nvPicPr>
              <p:cNvPr id="29" name="图片 28">
                <a:extLst>
                  <a:ext uri="{FF2B5EF4-FFF2-40B4-BE49-F238E27FC236}">
                    <a16:creationId xmlns:a16="http://schemas.microsoft.com/office/drawing/2014/main" id="{F6287D56-5F96-4E16-937D-ED163887134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673354" y="1534235"/>
                <a:ext cx="4864469" cy="1117175"/>
              </a:xfrm>
              <a:prstGeom prst="rect">
                <a:avLst/>
              </a:prstGeom>
            </p:spPr>
          </p:pic>
        </p:grpSp>
        <p:sp>
          <p:nvSpPr>
            <p:cNvPr id="26" name="矩形 25">
              <a:extLst>
                <a:ext uri="{FF2B5EF4-FFF2-40B4-BE49-F238E27FC236}">
                  <a16:creationId xmlns:a16="http://schemas.microsoft.com/office/drawing/2014/main" id="{47086655-F42A-4DF6-8A53-4E2FC5EEFB07}"/>
                </a:ext>
              </a:extLst>
            </p:cNvPr>
            <p:cNvSpPr/>
            <p:nvPr/>
          </p:nvSpPr>
          <p:spPr>
            <a:xfrm>
              <a:off x="5177175" y="1318044"/>
              <a:ext cx="3724845" cy="307777"/>
            </a:xfrm>
            <a:prstGeom prst="rect">
              <a:avLst/>
            </a:prstGeom>
          </p:spPr>
          <p:txBody>
            <a:bodyPr wrap="square">
              <a:spAutoFit/>
            </a:bodyPr>
            <a:lstStyle/>
            <a:p>
              <a:pPr lvl="0" algn="dist">
                <a:defRPr/>
              </a:pPr>
              <a:r>
                <a:rPr lang="en-US" altLang="zh-CN" sz="1400" b="1" dirty="0">
                  <a:solidFill>
                    <a:schemeClr val="bg1"/>
                  </a:solidFill>
                </a:rPr>
                <a:t>SOUTH CHINA UNIVERSITY OF TECHNOLOGY</a:t>
              </a:r>
            </a:p>
          </p:txBody>
        </p:sp>
      </p:grpSp>
      <p:sp>
        <p:nvSpPr>
          <p:cNvPr id="21" name="文本占位符 32">
            <a:extLst>
              <a:ext uri="{FF2B5EF4-FFF2-40B4-BE49-F238E27FC236}">
                <a16:creationId xmlns:a16="http://schemas.microsoft.com/office/drawing/2014/main" id="{272C9CE6-48E9-484C-AF23-6EFF74EA78D6}"/>
              </a:ext>
            </a:extLst>
          </p:cNvPr>
          <p:cNvSpPr txBox="1">
            <a:spLocks/>
          </p:cNvSpPr>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altLang="zh-CN" dirty="0" smtClean="0"/>
              <a:t>24</a:t>
            </a:r>
            <a:r>
              <a:rPr lang="en-US" altLang="zh-CN" baseline="30000" dirty="0" smtClean="0"/>
              <a:t>th</a:t>
            </a:r>
            <a:r>
              <a:rPr lang="en-US" altLang="zh-CN" dirty="0" smtClean="0"/>
              <a:t> Aug, 2022</a:t>
            </a:r>
            <a:endPar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33541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21" name="矩形 20">
            <a:extLst>
              <a:ext uri="{FF2B5EF4-FFF2-40B4-BE49-F238E27FC236}">
                <a16:creationId xmlns:a16="http://schemas.microsoft.com/office/drawing/2014/main" id="{4D7DCAB6-AA0A-464D-8B1C-0B978EB562E2}"/>
              </a:ext>
            </a:extLst>
          </p:cNvPr>
          <p:cNvSpPr/>
          <p:nvPr/>
        </p:nvSpPr>
        <p:spPr>
          <a:xfrm>
            <a:off x="367840" y="815391"/>
            <a:ext cx="11251534" cy="4154984"/>
          </a:xfrm>
          <a:prstGeom prst="rect">
            <a:avLst/>
          </a:prstGeom>
        </p:spPr>
        <p:txBody>
          <a:bodyPr wrap="square">
            <a:spAutoFit/>
          </a:bodyPr>
          <a:lstStyle/>
          <a:p>
            <a:pPr>
              <a:lnSpc>
                <a:spcPct val="150000"/>
              </a:lnSpc>
            </a:pPr>
            <a:r>
              <a:rPr lang="en-US" altLang="zh-CN" sz="1600" b="1" dirty="0">
                <a:solidFill>
                  <a:srgbClr val="024282"/>
                </a:solidFill>
                <a:latin typeface="微软雅黑" panose="020B0503020204020204" pitchFamily="34" charset="-122"/>
                <a:ea typeface="微软雅黑" panose="020B0503020204020204" pitchFamily="34" charset="-122"/>
              </a:rPr>
              <a:t>If a walker falls, it is penalized -10. By default, the environment is done if any walker or the package falls, or if the package goes beyond the left edge of the terrain. In all of these cases, each walker receives an additional reward of -100. If the </a:t>
            </a:r>
            <a:r>
              <a:rPr lang="en-US" altLang="zh-CN" sz="1600" b="1" dirty="0" err="1">
                <a:solidFill>
                  <a:schemeClr val="accent2">
                    <a:lumMod val="60000"/>
                    <a:lumOff val="40000"/>
                  </a:schemeClr>
                </a:solidFill>
                <a:latin typeface="微软雅黑" panose="020B0503020204020204" pitchFamily="34" charset="-122"/>
                <a:ea typeface="微软雅黑" panose="020B0503020204020204" pitchFamily="34" charset="-122"/>
              </a:rPr>
              <a:t>terminate_on_fall</a:t>
            </a:r>
            <a:r>
              <a:rPr lang="en-US" altLang="zh-CN" sz="1600" b="1" dirty="0">
                <a:solidFill>
                  <a:srgbClr val="024282"/>
                </a:solidFill>
                <a:latin typeface="微软雅黑" panose="020B0503020204020204" pitchFamily="34" charset="-122"/>
                <a:ea typeface="微软雅黑" panose="020B0503020204020204" pitchFamily="34" charset="-122"/>
              </a:rPr>
              <a:t> setting is set to False, the game continues until the package falls. If the </a:t>
            </a:r>
            <a:r>
              <a:rPr lang="en-US" altLang="zh-CN" sz="1600" b="1" dirty="0" err="1">
                <a:solidFill>
                  <a:schemeClr val="accent2">
                    <a:lumMod val="60000"/>
                    <a:lumOff val="40000"/>
                  </a:schemeClr>
                </a:solidFill>
                <a:latin typeface="微软雅黑" panose="020B0503020204020204" pitchFamily="34" charset="-122"/>
                <a:ea typeface="微软雅黑" panose="020B0503020204020204" pitchFamily="34" charset="-122"/>
              </a:rPr>
              <a:t>remove_on_fall</a:t>
            </a:r>
            <a:r>
              <a:rPr lang="en-US" altLang="zh-CN" sz="1600" b="1" dirty="0">
                <a:solidFill>
                  <a:srgbClr val="024282"/>
                </a:solidFill>
                <a:latin typeface="微软雅黑" panose="020B0503020204020204" pitchFamily="34" charset="-122"/>
                <a:ea typeface="微软雅黑" panose="020B0503020204020204" pitchFamily="34" charset="-122"/>
              </a:rPr>
              <a:t> setting is set to True, the walkers are removed from the environment after they fall. The environment is also done if package falls off the right edge of the terrain, with no additional reward or penalty.</a:t>
            </a:r>
          </a:p>
          <a:p>
            <a:pPr>
              <a:lnSpc>
                <a:spcPct val="150000"/>
              </a:lnSpc>
            </a:pPr>
            <a:endParaRPr lang="en-US" altLang="zh-CN" sz="1600" b="1" dirty="0" smtClean="0">
              <a:solidFill>
                <a:srgbClr val="024282"/>
              </a:solidFill>
              <a:latin typeface="微软雅黑" panose="020B0503020204020204" pitchFamily="34" charset="-122"/>
              <a:ea typeface="微软雅黑" panose="020B0503020204020204" pitchFamily="34" charset="-122"/>
            </a:endParaRPr>
          </a:p>
          <a:p>
            <a:pPr>
              <a:lnSpc>
                <a:spcPct val="150000"/>
              </a:lnSpc>
            </a:pPr>
            <a:r>
              <a:rPr lang="en-US" altLang="zh-CN" sz="1600" b="1" dirty="0" smtClean="0">
                <a:solidFill>
                  <a:srgbClr val="024282"/>
                </a:solidFill>
                <a:latin typeface="微软雅黑" panose="020B0503020204020204" pitchFamily="34" charset="-122"/>
                <a:ea typeface="微软雅黑" panose="020B0503020204020204" pitchFamily="34" charset="-122"/>
              </a:rPr>
              <a:t>Each </a:t>
            </a:r>
            <a:r>
              <a:rPr lang="en-US" altLang="zh-CN" sz="1600" b="1" dirty="0">
                <a:solidFill>
                  <a:srgbClr val="024282"/>
                </a:solidFill>
                <a:latin typeface="微软雅黑" panose="020B0503020204020204" pitchFamily="34" charset="-122"/>
                <a:ea typeface="微软雅黑" panose="020B0503020204020204" pitchFamily="34" charset="-122"/>
              </a:rPr>
              <a:t>walker exerts force on two joints in their two legs, giving a continuous action space represented as a 4 element vector. Each walker observes via a 31 element vector containing simulated noisy </a:t>
            </a:r>
            <a:r>
              <a:rPr lang="en-US" altLang="zh-CN" sz="1600" b="1" dirty="0" err="1">
                <a:solidFill>
                  <a:srgbClr val="024282"/>
                </a:solidFill>
                <a:latin typeface="微软雅黑" panose="020B0503020204020204" pitchFamily="34" charset="-122"/>
                <a:ea typeface="微软雅黑" panose="020B0503020204020204" pitchFamily="34" charset="-122"/>
              </a:rPr>
              <a:t>lidar</a:t>
            </a:r>
            <a:r>
              <a:rPr lang="en-US" altLang="zh-CN" sz="1600" b="1" dirty="0">
                <a:solidFill>
                  <a:srgbClr val="024282"/>
                </a:solidFill>
                <a:latin typeface="微软雅黑" panose="020B0503020204020204" pitchFamily="34" charset="-122"/>
                <a:ea typeface="微软雅黑" panose="020B0503020204020204" pitchFamily="34" charset="-122"/>
              </a:rPr>
              <a:t> data about the environment and information about neighboring walkers. The environment’s duration is capped at 500 frames by default (can be controlled by the </a:t>
            </a:r>
            <a:r>
              <a:rPr lang="en-US" altLang="zh-CN" sz="1600" b="1" dirty="0" err="1">
                <a:solidFill>
                  <a:schemeClr val="accent2">
                    <a:lumMod val="60000"/>
                    <a:lumOff val="40000"/>
                  </a:schemeClr>
                </a:solidFill>
                <a:latin typeface="微软雅黑" panose="020B0503020204020204" pitchFamily="34" charset="-122"/>
                <a:ea typeface="微软雅黑" panose="020B0503020204020204" pitchFamily="34" charset="-122"/>
              </a:rPr>
              <a:t>max_cycles</a:t>
            </a:r>
            <a:r>
              <a:rPr lang="en-US" altLang="zh-CN" sz="1600" b="1" dirty="0">
                <a:solidFill>
                  <a:srgbClr val="024282"/>
                </a:solidFill>
                <a:latin typeface="微软雅黑" panose="020B0503020204020204" pitchFamily="34" charset="-122"/>
                <a:ea typeface="微软雅黑" panose="020B0503020204020204" pitchFamily="34" charset="-122"/>
              </a:rPr>
              <a:t> setting).</a:t>
            </a:r>
            <a:endParaRPr lang="zh-CN" altLang="en-US" sz="1200" b="1" dirty="0">
              <a:solidFill>
                <a:srgbClr val="024282"/>
              </a:solidFill>
              <a:latin typeface="微软雅黑" panose="020B0503020204020204" pitchFamily="34" charset="-122"/>
              <a:ea typeface="微软雅黑" panose="020B0503020204020204" pitchFamily="34" charset="-122"/>
            </a:endParaRPr>
          </a:p>
        </p:txBody>
      </p:sp>
      <p:sp>
        <p:nvSpPr>
          <p:cNvPr id="19" name="文本占位符 5">
            <a:extLst>
              <a:ext uri="{FF2B5EF4-FFF2-40B4-BE49-F238E27FC236}">
                <a16:creationId xmlns:a16="http://schemas.microsoft.com/office/drawing/2014/main" id="{00EE87AC-3A4F-4A38-9D57-EA0EE0E3FE63}"/>
              </a:ext>
            </a:extLst>
          </p:cNvPr>
          <p:cNvSpPr txBox="1">
            <a:spLocks/>
          </p:cNvSpPr>
          <p:nvPr/>
        </p:nvSpPr>
        <p:spPr>
          <a:xfrm>
            <a:off x="996551" y="291333"/>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smtClean="0"/>
              <a:t>Game</a:t>
            </a:r>
            <a:r>
              <a:rPr lang="en-US" altLang="zh-CN" dirty="0"/>
              <a:t>: multiwalker_v9</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058282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19" name="文本占位符 5">
            <a:extLst>
              <a:ext uri="{FF2B5EF4-FFF2-40B4-BE49-F238E27FC236}">
                <a16:creationId xmlns:a16="http://schemas.microsoft.com/office/drawing/2014/main" id="{00EE87AC-3A4F-4A38-9D57-EA0EE0E3FE63}"/>
              </a:ext>
            </a:extLst>
          </p:cNvPr>
          <p:cNvSpPr txBox="1">
            <a:spLocks/>
          </p:cNvSpPr>
          <p:nvPr/>
        </p:nvSpPr>
        <p:spPr>
          <a:xfrm>
            <a:off x="996551" y="291333"/>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smtClean="0"/>
              <a:t>Game</a:t>
            </a:r>
            <a:r>
              <a:rPr lang="en-US" altLang="zh-CN" dirty="0"/>
              <a:t>: multiwalker_v9</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rotWithShape="1">
          <a:blip r:embed="rId7"/>
          <a:srcRect l="539" t="14316" r="75836" b="43305"/>
          <a:stretch/>
        </p:blipFill>
        <p:spPr>
          <a:xfrm>
            <a:off x="3952000" y="962654"/>
            <a:ext cx="4320480" cy="4359614"/>
          </a:xfrm>
          <a:prstGeom prst="rect">
            <a:avLst/>
          </a:prstGeom>
        </p:spPr>
      </p:pic>
    </p:spTree>
    <p:extLst>
      <p:ext uri="{BB962C8B-B14F-4D97-AF65-F5344CB8AC3E}">
        <p14:creationId xmlns:p14="http://schemas.microsoft.com/office/powerpoint/2010/main" val="37457023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stretch>
            <a:fillRect/>
          </a:stretch>
        </p:blipFill>
        <p:spPr>
          <a:xfrm>
            <a:off x="3426190" y="1196752"/>
            <a:ext cx="5372100" cy="1828800"/>
          </a:xfrm>
          <a:prstGeom prst="rect">
            <a:avLst/>
          </a:prstGeom>
        </p:spPr>
      </p:pic>
    </p:spTree>
    <p:extLst>
      <p:ext uri="{BB962C8B-B14F-4D97-AF65-F5344CB8AC3E}">
        <p14:creationId xmlns:p14="http://schemas.microsoft.com/office/powerpoint/2010/main" val="37166718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rotWithShape="1">
          <a:blip r:embed="rId7"/>
          <a:srcRect l="6830" t="26070" r="44063" b="19104"/>
          <a:stretch/>
        </p:blipFill>
        <p:spPr>
          <a:xfrm>
            <a:off x="1621897" y="875740"/>
            <a:ext cx="8980685" cy="5639867"/>
          </a:xfrm>
          <a:prstGeom prst="rect">
            <a:avLst/>
          </a:prstGeom>
        </p:spPr>
      </p:pic>
    </p:spTree>
    <p:extLst>
      <p:ext uri="{BB962C8B-B14F-4D97-AF65-F5344CB8AC3E}">
        <p14:creationId xmlns:p14="http://schemas.microsoft.com/office/powerpoint/2010/main" val="28707976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8823" y="958257"/>
            <a:ext cx="9426833" cy="5422030"/>
          </a:xfrm>
          <a:prstGeom prst="rect">
            <a:avLst/>
          </a:prstGeom>
        </p:spPr>
      </p:pic>
      <p:sp>
        <p:nvSpPr>
          <p:cNvPr id="8" name="椭圆 7"/>
          <p:cNvSpPr/>
          <p:nvPr/>
        </p:nvSpPr>
        <p:spPr>
          <a:xfrm>
            <a:off x="2063552" y="3636237"/>
            <a:ext cx="1296144"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03712" y="3750636"/>
            <a:ext cx="2520280" cy="461665"/>
          </a:xfrm>
          <a:prstGeom prst="rect">
            <a:avLst/>
          </a:prstGeom>
          <a:noFill/>
        </p:spPr>
        <p:txBody>
          <a:bodyPr wrap="square" rtlCol="0">
            <a:spAutoFit/>
          </a:bodyPr>
          <a:lstStyle/>
          <a:p>
            <a:r>
              <a:rPr lang="en-US" altLang="zh-CN" sz="2400" b="1" dirty="0">
                <a:solidFill>
                  <a:srgbClr val="FF0000"/>
                </a:solidFill>
              </a:rPr>
              <a:t>Splicing function</a:t>
            </a:r>
            <a:endParaRPr lang="zh-CN" altLang="en-US" sz="2400" b="1" dirty="0">
              <a:solidFill>
                <a:srgbClr val="FF0000"/>
              </a:solidFill>
            </a:endParaRPr>
          </a:p>
        </p:txBody>
      </p:sp>
    </p:spTree>
    <p:extLst>
      <p:ext uri="{BB962C8B-B14F-4D97-AF65-F5344CB8AC3E}">
        <p14:creationId xmlns:p14="http://schemas.microsoft.com/office/powerpoint/2010/main" val="37128152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a:blip r:embed="rId7"/>
          <a:stretch>
            <a:fillRect/>
          </a:stretch>
        </p:blipFill>
        <p:spPr>
          <a:xfrm>
            <a:off x="2066500" y="915930"/>
            <a:ext cx="8091479" cy="4551457"/>
          </a:xfrm>
          <a:prstGeom prst="rect">
            <a:avLst/>
          </a:prstGeom>
        </p:spPr>
      </p:pic>
      <p:sp>
        <p:nvSpPr>
          <p:cNvPr id="18"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3078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(Actor net)</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1740" y="969400"/>
            <a:ext cx="9001000" cy="3241739"/>
          </a:xfrm>
          <a:prstGeom prst="rect">
            <a:avLst/>
          </a:prstGeom>
        </p:spPr>
      </p:pic>
    </p:spTree>
    <p:extLst>
      <p:ext uri="{BB962C8B-B14F-4D97-AF65-F5344CB8AC3E}">
        <p14:creationId xmlns:p14="http://schemas.microsoft.com/office/powerpoint/2010/main" val="18919111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lang="en-US" altLang="zh-CN" dirty="0" smtClean="0"/>
              <a:t>PPO (</a:t>
            </a:r>
            <a:r>
              <a:rPr lang="en-US" altLang="zh-CN" dirty="0"/>
              <a:t>Actor net)</a:t>
            </a:r>
            <a:endParaRPr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16" name="图片 15"/>
          <p:cNvPicPr>
            <a:picLocks noChangeAspect="1"/>
          </p:cNvPicPr>
          <p:nvPr/>
        </p:nvPicPr>
        <p:blipFill>
          <a:blip r:embed="rId7"/>
          <a:stretch>
            <a:fillRect/>
          </a:stretch>
        </p:blipFill>
        <p:spPr>
          <a:xfrm>
            <a:off x="2345102" y="963028"/>
            <a:ext cx="7534275" cy="3695700"/>
          </a:xfrm>
          <a:prstGeom prst="rect">
            <a:avLst/>
          </a:prstGeom>
        </p:spPr>
      </p:pic>
      <p:sp>
        <p:nvSpPr>
          <p:cNvPr id="2" name="文本框 1"/>
          <p:cNvSpPr txBox="1"/>
          <p:nvPr/>
        </p:nvSpPr>
        <p:spPr>
          <a:xfrm>
            <a:off x="2550269" y="4350416"/>
            <a:ext cx="962687" cy="461665"/>
          </a:xfrm>
          <a:prstGeom prst="rect">
            <a:avLst/>
          </a:prstGeom>
          <a:noFill/>
        </p:spPr>
        <p:txBody>
          <a:bodyPr wrap="square" rtlCol="0">
            <a:spAutoFit/>
          </a:bodyPr>
          <a:lstStyle/>
          <a:p>
            <a:r>
              <a:rPr lang="en-US" altLang="zh-CN" sz="2400" b="1" dirty="0" smtClean="0"/>
              <a:t>State</a:t>
            </a:r>
            <a:endParaRPr lang="zh-CN" altLang="en-US" sz="2400" b="1" dirty="0"/>
          </a:p>
        </p:txBody>
      </p:sp>
      <mc:AlternateContent xmlns:mc="http://schemas.openxmlformats.org/markup-compatibility/2006" xmlns:a14="http://schemas.microsoft.com/office/drawing/2010/main">
        <mc:Choice Requires="a14">
          <p:sp>
            <p:nvSpPr>
              <p:cNvPr id="18" name="文本框 17"/>
              <p:cNvSpPr txBox="1"/>
              <p:nvPr/>
            </p:nvSpPr>
            <p:spPr>
              <a:xfrm>
                <a:off x="8583233" y="3784734"/>
                <a:ext cx="1296144" cy="830997"/>
              </a:xfrm>
              <a:prstGeom prst="rect">
                <a:avLst/>
              </a:prstGeom>
              <a:noFill/>
            </p:spPr>
            <p:txBody>
              <a:bodyPr wrap="square" rtlCol="0">
                <a:spAutoFit/>
              </a:bodyPr>
              <a:lstStyle/>
              <a:p>
                <a:r>
                  <a:rPr lang="en-US" altLang="zh-CN" sz="2400" b="1" dirty="0" smtClean="0"/>
                  <a:t>Sigma </a:t>
                </a:r>
                <a14:m>
                  <m:oMath xmlns:m="http://schemas.openxmlformats.org/officeDocument/2006/math">
                    <m:r>
                      <a:rPr lang="zh-CN" altLang="en-US" sz="2400" b="1" i="1" smtClean="0">
                        <a:latin typeface="Cambria Math" panose="02040503050406030204" pitchFamily="18" charset="0"/>
                      </a:rPr>
                      <m:t>𝜹</m:t>
                    </m:r>
                  </m:oMath>
                </a14:m>
                <a:endParaRPr lang="en-US" altLang="zh-CN" sz="2400" b="1" dirty="0" smtClean="0"/>
              </a:p>
              <a:p>
                <a:r>
                  <a:rPr lang="en-US" altLang="zh-CN" sz="2400" b="1" dirty="0" err="1" smtClean="0"/>
                  <a:t>Miu</a:t>
                </a:r>
                <a:r>
                  <a:rPr lang="en-US" altLang="zh-CN" sz="2400" b="1" dirty="0" smtClean="0"/>
                  <a:t> </a:t>
                </a:r>
                <a14:m>
                  <m:oMath xmlns:m="http://schemas.openxmlformats.org/officeDocument/2006/math">
                    <m:r>
                      <a:rPr lang="zh-CN" altLang="en-US" sz="2400" b="1" i="1" smtClean="0">
                        <a:latin typeface="Cambria Math" panose="02040503050406030204" pitchFamily="18" charset="0"/>
                      </a:rPr>
                      <m:t>𝝁</m:t>
                    </m:r>
                  </m:oMath>
                </a14:m>
                <a:r>
                  <a:rPr lang="en-US" altLang="zh-CN" sz="2400" b="1" dirty="0" smtClean="0"/>
                  <a:t> </a:t>
                </a:r>
                <a:endParaRPr lang="zh-CN" altLang="en-US" sz="2400" b="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583233" y="3784734"/>
                <a:ext cx="1296144" cy="830997"/>
              </a:xfrm>
              <a:prstGeom prst="rect">
                <a:avLst/>
              </a:prstGeom>
              <a:blipFill>
                <a:blip r:embed="rId8"/>
                <a:stretch>
                  <a:fillRect l="-7042" t="-5882" b="-16176"/>
                </a:stretch>
              </a:blipFill>
            </p:spPr>
            <p:txBody>
              <a:bodyPr/>
              <a:lstStyle/>
              <a:p>
                <a:r>
                  <a:rPr lang="zh-CN" altLang="en-US">
                    <a:noFill/>
                  </a:rPr>
                  <a:t> </a:t>
                </a:r>
              </a:p>
            </p:txBody>
          </p:sp>
        </mc:Fallback>
      </mc:AlternateContent>
      <p:sp>
        <p:nvSpPr>
          <p:cNvPr id="19" name="文本框 18"/>
          <p:cNvSpPr txBox="1"/>
          <p:nvPr/>
        </p:nvSpPr>
        <p:spPr>
          <a:xfrm>
            <a:off x="4666907" y="4658728"/>
            <a:ext cx="2890664" cy="461665"/>
          </a:xfrm>
          <a:prstGeom prst="rect">
            <a:avLst/>
          </a:prstGeom>
          <a:noFill/>
        </p:spPr>
        <p:txBody>
          <a:bodyPr wrap="square" rtlCol="0">
            <a:spAutoFit/>
          </a:bodyPr>
          <a:lstStyle/>
          <a:p>
            <a:r>
              <a:rPr lang="en-US" altLang="zh-CN" sz="2400" b="1" dirty="0" smtClean="0"/>
              <a:t>Size:2*</a:t>
            </a:r>
            <a:r>
              <a:rPr lang="en-US" altLang="zh-CN" sz="2400" b="1" dirty="0" err="1" smtClean="0"/>
              <a:t>hidden_size</a:t>
            </a:r>
            <a:endParaRPr lang="zh-CN" altLang="en-US" sz="2400" b="1" dirty="0"/>
          </a:p>
        </p:txBody>
      </p:sp>
    </p:spTree>
    <p:extLst>
      <p:ext uri="{BB962C8B-B14F-4D97-AF65-F5344CB8AC3E}">
        <p14:creationId xmlns:p14="http://schemas.microsoft.com/office/powerpoint/2010/main" val="7813674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71927" y="323348"/>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a:t>
            </a:r>
            <a:r>
              <a:rPr lang="en-US" altLang="zh-CN" dirty="0" smtClean="0"/>
              <a:t>(Critic net</a:t>
            </a:r>
            <a:r>
              <a:rPr lang="en-US" altLang="zh-CN" dirty="0"/>
              <a:t>)</a:t>
            </a:r>
            <a:endParaRPr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stretch>
            <a:fillRect/>
          </a:stretch>
        </p:blipFill>
        <p:spPr>
          <a:xfrm>
            <a:off x="1941874" y="1025667"/>
            <a:ext cx="8340732" cy="2088386"/>
          </a:xfrm>
          <a:prstGeom prst="rect">
            <a:avLst/>
          </a:prstGeom>
        </p:spPr>
      </p:pic>
    </p:spTree>
    <p:extLst>
      <p:ext uri="{BB962C8B-B14F-4D97-AF65-F5344CB8AC3E}">
        <p14:creationId xmlns:p14="http://schemas.microsoft.com/office/powerpoint/2010/main" val="31707976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16" name="图片 15"/>
          <p:cNvPicPr>
            <a:picLocks noChangeAspect="1"/>
          </p:cNvPicPr>
          <p:nvPr/>
        </p:nvPicPr>
        <p:blipFill>
          <a:blip r:embed="rId7"/>
          <a:stretch>
            <a:fillRect/>
          </a:stretch>
        </p:blipFill>
        <p:spPr>
          <a:xfrm>
            <a:off x="2345102" y="963028"/>
            <a:ext cx="7534275" cy="3695700"/>
          </a:xfrm>
          <a:prstGeom prst="rect">
            <a:avLst/>
          </a:prstGeom>
        </p:spPr>
      </p:pic>
      <p:sp>
        <p:nvSpPr>
          <p:cNvPr id="18" name="文本框 17"/>
          <p:cNvSpPr txBox="1"/>
          <p:nvPr/>
        </p:nvSpPr>
        <p:spPr>
          <a:xfrm>
            <a:off x="2550269" y="4350416"/>
            <a:ext cx="962687" cy="461665"/>
          </a:xfrm>
          <a:prstGeom prst="rect">
            <a:avLst/>
          </a:prstGeom>
          <a:noFill/>
        </p:spPr>
        <p:txBody>
          <a:bodyPr wrap="square" rtlCol="0">
            <a:spAutoFit/>
          </a:bodyPr>
          <a:lstStyle/>
          <a:p>
            <a:r>
              <a:rPr lang="en-US" altLang="zh-CN" sz="2400" b="1" dirty="0" smtClean="0"/>
              <a:t>State</a:t>
            </a:r>
            <a:endParaRPr lang="zh-CN" altLang="en-US" sz="2400" b="1" dirty="0"/>
          </a:p>
        </p:txBody>
      </p:sp>
      <p:sp>
        <p:nvSpPr>
          <p:cNvPr id="19" name="文本框 18"/>
          <p:cNvSpPr txBox="1"/>
          <p:nvPr/>
        </p:nvSpPr>
        <p:spPr>
          <a:xfrm>
            <a:off x="4666907" y="4658728"/>
            <a:ext cx="2890664" cy="461665"/>
          </a:xfrm>
          <a:prstGeom prst="rect">
            <a:avLst/>
          </a:prstGeom>
          <a:noFill/>
        </p:spPr>
        <p:txBody>
          <a:bodyPr wrap="square" rtlCol="0">
            <a:spAutoFit/>
          </a:bodyPr>
          <a:lstStyle/>
          <a:p>
            <a:r>
              <a:rPr lang="en-US" altLang="zh-CN" sz="2400" b="1" dirty="0" smtClean="0"/>
              <a:t>Size:2*</a:t>
            </a:r>
            <a:r>
              <a:rPr lang="en-US" altLang="zh-CN" sz="2400" b="1" dirty="0" err="1" smtClean="0"/>
              <a:t>hidden_size</a:t>
            </a:r>
            <a:endParaRPr lang="zh-CN" altLang="en-US" sz="2400" b="1" dirty="0"/>
          </a:p>
        </p:txBody>
      </p:sp>
      <p:sp>
        <p:nvSpPr>
          <p:cNvPr id="20" name="文本框 19"/>
          <p:cNvSpPr txBox="1"/>
          <p:nvPr/>
        </p:nvSpPr>
        <p:spPr>
          <a:xfrm>
            <a:off x="8583233" y="3784734"/>
            <a:ext cx="1296144" cy="461665"/>
          </a:xfrm>
          <a:prstGeom prst="rect">
            <a:avLst/>
          </a:prstGeom>
          <a:noFill/>
        </p:spPr>
        <p:txBody>
          <a:bodyPr wrap="square" rtlCol="0">
            <a:spAutoFit/>
          </a:bodyPr>
          <a:lstStyle/>
          <a:p>
            <a:r>
              <a:rPr lang="en-US" altLang="zh-CN" sz="2400" b="1" dirty="0" smtClean="0"/>
              <a:t>Value</a:t>
            </a:r>
          </a:p>
        </p:txBody>
      </p:sp>
      <p:sp>
        <p:nvSpPr>
          <p:cNvPr id="21" name="文本占位符 5">
            <a:extLst>
              <a:ext uri="{FF2B5EF4-FFF2-40B4-BE49-F238E27FC236}">
                <a16:creationId xmlns:a16="http://schemas.microsoft.com/office/drawing/2014/main" id="{00EE87AC-3A4F-4A38-9D57-EA0EE0E3FE63}"/>
              </a:ext>
            </a:extLst>
          </p:cNvPr>
          <p:cNvSpPr txBox="1">
            <a:spLocks/>
          </p:cNvSpPr>
          <p:nvPr/>
        </p:nvSpPr>
        <p:spPr>
          <a:xfrm>
            <a:off x="1071927" y="323348"/>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a:t>
            </a:r>
            <a:r>
              <a:rPr lang="en-US" altLang="zh-CN" dirty="0" smtClean="0"/>
              <a:t>(Critic net</a:t>
            </a:r>
            <a:r>
              <a:rPr lang="en-US" altLang="zh-CN" dirty="0"/>
              <a:t>)</a:t>
            </a:r>
            <a:endParaRPr lang="zh-CN"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413544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AE344B-6678-453A-82EF-ACEA0B8BC1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240015" cy="6885384"/>
          </a:xfrm>
          <a:prstGeom prst="rect">
            <a:avLst/>
          </a:prstGeom>
        </p:spPr>
      </p:pic>
      <p:sp>
        <p:nvSpPr>
          <p:cNvPr id="3" name="矩形 2">
            <a:extLst>
              <a:ext uri="{FF2B5EF4-FFF2-40B4-BE49-F238E27FC236}">
                <a16:creationId xmlns:a16="http://schemas.microsoft.com/office/drawing/2014/main" id="{4C588F26-1CFB-40E2-96B3-8F047D3BF6CF}"/>
              </a:ext>
            </a:extLst>
          </p:cNvPr>
          <p:cNvSpPr/>
          <p:nvPr/>
        </p:nvSpPr>
        <p:spPr>
          <a:xfrm>
            <a:off x="0" y="1"/>
            <a:ext cx="6240016" cy="6885384"/>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a:extLst>
              <a:ext uri="{FF2B5EF4-FFF2-40B4-BE49-F238E27FC236}">
                <a16:creationId xmlns:a16="http://schemas.microsoft.com/office/drawing/2014/main" id="{982EF669-C6C0-4501-BB74-B2334633C168}"/>
              </a:ext>
            </a:extLst>
          </p:cNvPr>
          <p:cNvGrpSpPr/>
          <p:nvPr/>
        </p:nvGrpSpPr>
        <p:grpSpPr>
          <a:xfrm>
            <a:off x="1251251" y="948678"/>
            <a:ext cx="3022484" cy="1350274"/>
            <a:chOff x="1283804" y="1236710"/>
            <a:chExt cx="3022484" cy="1350274"/>
          </a:xfrm>
        </p:grpSpPr>
        <p:sp>
          <p:nvSpPr>
            <p:cNvPr id="4" name="平行四边形 3">
              <a:extLst>
                <a:ext uri="{FF2B5EF4-FFF2-40B4-BE49-F238E27FC236}">
                  <a16:creationId xmlns:a16="http://schemas.microsoft.com/office/drawing/2014/main" id="{4315C31A-B49E-4E2A-8ED7-7B1309176C6E}"/>
                </a:ext>
              </a:extLst>
            </p:cNvPr>
            <p:cNvSpPr/>
            <p:nvPr/>
          </p:nvSpPr>
          <p:spPr>
            <a:xfrm>
              <a:off x="1283804" y="1236710"/>
              <a:ext cx="3022484" cy="1350274"/>
            </a:xfrm>
            <a:prstGeom prst="parallelogram">
              <a:avLst>
                <a:gd name="adj" fmla="val 30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5AFEF92C-A8B8-425A-8984-6CD39896DBBD}"/>
                </a:ext>
              </a:extLst>
            </p:cNvPr>
            <p:cNvGrpSpPr/>
            <p:nvPr/>
          </p:nvGrpSpPr>
          <p:grpSpPr>
            <a:xfrm>
              <a:off x="1573792" y="1256225"/>
              <a:ext cx="2410259" cy="1330759"/>
              <a:chOff x="4874746" y="232424"/>
              <a:chExt cx="2410259" cy="1330759"/>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CA2D74D-60CD-4B4B-899F-3CB6F1FDCE1F}"/>
                  </a:ext>
                </a:extLst>
              </p:cNvPr>
              <p:cNvSpPr txBox="1">
                <a:spLocks noChangeArrowheads="1"/>
              </p:cNvSpPr>
              <p:nvPr/>
            </p:nvSpPr>
            <p:spPr bwMode="auto">
              <a:xfrm>
                <a:off x="5193843" y="1163073"/>
                <a:ext cx="1772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2000" b="1" i="0" u="none" strike="noStrike" kern="1200" cap="none" spc="0" normalizeH="0" baseline="0" noProof="0" dirty="0">
                    <a:ln>
                      <a:noFill/>
                    </a:ln>
                    <a:solidFill>
                      <a:srgbClr val="024282"/>
                    </a:solidFill>
                    <a:effectLst/>
                    <a:uLnTx/>
                    <a:uFillTx/>
                    <a:latin typeface="Arial"/>
                    <a:ea typeface="微软雅黑"/>
                    <a:cs typeface="+mn-cs"/>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8ABCAB4-C892-46A6-941B-6D634EB4394E}"/>
                  </a:ext>
                </a:extLst>
              </p:cNvPr>
              <p:cNvSpPr txBox="1">
                <a:spLocks noChangeArrowheads="1"/>
              </p:cNvSpPr>
              <p:nvPr/>
            </p:nvSpPr>
            <p:spPr bwMode="auto">
              <a:xfrm>
                <a:off x="4874746" y="232424"/>
                <a:ext cx="2410259"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zh-CN" altLang="en-US"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rPr>
                  <a:t>目 录</a:t>
                </a:r>
                <a:endParaRPr kumimoji="0" lang="en-US" altLang="zh-CN" sz="4800" b="1" i="0" u="none" strike="noStrike" kern="1200" cap="none" spc="0" normalizeH="0" baseline="0" noProof="0" dirty="0">
                  <a:ln>
                    <a:noFill/>
                  </a:ln>
                  <a:solidFill>
                    <a:srgbClr val="024282"/>
                  </a:solidFill>
                  <a:effectLst/>
                  <a:uLnTx/>
                  <a:uFillTx/>
                  <a:latin typeface="微软雅黑"/>
                  <a:ea typeface="微软雅黑"/>
                  <a:cs typeface="+mn-cs"/>
                  <a:sym typeface="Calibri" panose="020F0502020204030204" pitchFamily="34" charset="0"/>
                </a:endParaRPr>
              </a:p>
            </p:txBody>
          </p:sp>
          <p:cxnSp>
            <p:nvCxnSpPr>
              <p:cNvPr id="9" name="直接连接符 8">
                <a:extLst>
                  <a:ext uri="{FF2B5EF4-FFF2-40B4-BE49-F238E27FC236}">
                    <a16:creationId xmlns:a16="http://schemas.microsoft.com/office/drawing/2014/main" id="{9016EEE6-E325-4DBA-BDD6-4D6694C4CC3E}"/>
                  </a:ext>
                </a:extLst>
              </p:cNvPr>
              <p:cNvCxnSpPr>
                <a:cxnSpLocks/>
              </p:cNvCxnSpPr>
              <p:nvPr/>
            </p:nvCxnSpPr>
            <p:spPr>
              <a:xfrm>
                <a:off x="5471592" y="1091557"/>
                <a:ext cx="1224136"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a:extLst>
              <a:ext uri="{FF2B5EF4-FFF2-40B4-BE49-F238E27FC236}">
                <a16:creationId xmlns:a16="http://schemas.microsoft.com/office/drawing/2014/main" id="{35B453DA-1046-402C-A089-32D076E8E824}"/>
              </a:ext>
            </a:extLst>
          </p:cNvPr>
          <p:cNvGrpSpPr/>
          <p:nvPr/>
        </p:nvGrpSpPr>
        <p:grpSpPr>
          <a:xfrm>
            <a:off x="5519934" y="1112416"/>
            <a:ext cx="1381373" cy="660400"/>
            <a:chOff x="5519936" y="1488468"/>
            <a:chExt cx="1381373" cy="660400"/>
          </a:xfrm>
          <a:effectLst>
            <a:outerShdw blurRad="50800" dist="38100" dir="5400000" algn="t" rotWithShape="0">
              <a:prstClr val="black">
                <a:alpha val="40000"/>
              </a:prstClr>
            </a:outerShdw>
          </a:effectLst>
        </p:grpSpPr>
        <p:sp>
          <p:nvSpPr>
            <p:cNvPr id="11" name="平行四边形 10">
              <a:extLst>
                <a:ext uri="{FF2B5EF4-FFF2-40B4-BE49-F238E27FC236}">
                  <a16:creationId xmlns:a16="http://schemas.microsoft.com/office/drawing/2014/main" id="{1C3599B1-4D20-4671-BEF4-65C9EAB2EF6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AADFE1E-A461-4378-BEA8-75231538EC55}"/>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01</a:t>
              </a:r>
            </a:p>
          </p:txBody>
        </p:sp>
      </p:grpSp>
      <p:grpSp>
        <p:nvGrpSpPr>
          <p:cNvPr id="14" name="组合 13">
            <a:extLst>
              <a:ext uri="{FF2B5EF4-FFF2-40B4-BE49-F238E27FC236}">
                <a16:creationId xmlns:a16="http://schemas.microsoft.com/office/drawing/2014/main" id="{4970C482-E917-4E9C-8032-BAB8936864D8}"/>
              </a:ext>
            </a:extLst>
          </p:cNvPr>
          <p:cNvGrpSpPr/>
          <p:nvPr/>
        </p:nvGrpSpPr>
        <p:grpSpPr>
          <a:xfrm>
            <a:off x="5519935" y="2528573"/>
            <a:ext cx="1381373" cy="660400"/>
            <a:chOff x="5519936" y="1488468"/>
            <a:chExt cx="1381373" cy="660400"/>
          </a:xfrm>
          <a:effectLst>
            <a:outerShdw blurRad="50800" dist="38100" dir="2700000" algn="tl" rotWithShape="0">
              <a:prstClr val="black">
                <a:alpha val="40000"/>
              </a:prstClr>
            </a:outerShdw>
          </a:effectLst>
        </p:grpSpPr>
        <p:sp>
          <p:nvSpPr>
            <p:cNvPr id="15" name="平行四边形 14">
              <a:extLst>
                <a:ext uri="{FF2B5EF4-FFF2-40B4-BE49-F238E27FC236}">
                  <a16:creationId xmlns:a16="http://schemas.microsoft.com/office/drawing/2014/main" id="{5074975E-4160-4ABC-83BA-52F95D6FAE33}"/>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文本框 1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84FFBF53-D805-421A-99CF-D9D62066477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02</a:t>
              </a:r>
            </a:p>
          </p:txBody>
        </p:sp>
      </p:grpSp>
      <p:grpSp>
        <p:nvGrpSpPr>
          <p:cNvPr id="17" name="组合 16">
            <a:extLst>
              <a:ext uri="{FF2B5EF4-FFF2-40B4-BE49-F238E27FC236}">
                <a16:creationId xmlns:a16="http://schemas.microsoft.com/office/drawing/2014/main" id="{BC60539A-8499-4BCF-946B-6DE06AF2DECE}"/>
              </a:ext>
            </a:extLst>
          </p:cNvPr>
          <p:cNvGrpSpPr/>
          <p:nvPr/>
        </p:nvGrpSpPr>
        <p:grpSpPr>
          <a:xfrm>
            <a:off x="5450291" y="3944730"/>
            <a:ext cx="1381373" cy="660400"/>
            <a:chOff x="5519936" y="1488468"/>
            <a:chExt cx="1381373" cy="660400"/>
          </a:xfrm>
          <a:effectLst>
            <a:outerShdw blurRad="50800" dist="38100" dir="2700000" algn="tl" rotWithShape="0">
              <a:prstClr val="black">
                <a:alpha val="40000"/>
              </a:prstClr>
            </a:outerShdw>
          </a:effectLst>
        </p:grpSpPr>
        <p:sp>
          <p:nvSpPr>
            <p:cNvPr id="18" name="平行四边形 17">
              <a:extLst>
                <a:ext uri="{FF2B5EF4-FFF2-40B4-BE49-F238E27FC236}">
                  <a16:creationId xmlns:a16="http://schemas.microsoft.com/office/drawing/2014/main" id="{FF5FE659-7881-4AF9-A9CF-E6AD04EC8B8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文本框 1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AAECA3F-97A8-40B1-BEB6-CCE170797290}"/>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03</a:t>
              </a:r>
            </a:p>
          </p:txBody>
        </p:sp>
      </p:grpSp>
      <p:grpSp>
        <p:nvGrpSpPr>
          <p:cNvPr id="20" name="组合 19">
            <a:extLst>
              <a:ext uri="{FF2B5EF4-FFF2-40B4-BE49-F238E27FC236}">
                <a16:creationId xmlns:a16="http://schemas.microsoft.com/office/drawing/2014/main" id="{580A86CF-94B2-49DC-9665-3DE1EDCEDD8A}"/>
              </a:ext>
            </a:extLst>
          </p:cNvPr>
          <p:cNvGrpSpPr/>
          <p:nvPr/>
        </p:nvGrpSpPr>
        <p:grpSpPr>
          <a:xfrm>
            <a:off x="5519934" y="5360888"/>
            <a:ext cx="1381373" cy="660400"/>
            <a:chOff x="5519936" y="1488468"/>
            <a:chExt cx="1381373" cy="660400"/>
          </a:xfrm>
          <a:effectLst>
            <a:outerShdw blurRad="50800" dist="38100" dir="2700000" algn="tl" rotWithShape="0">
              <a:prstClr val="black">
                <a:alpha val="40000"/>
              </a:prstClr>
            </a:outerShdw>
          </a:effectLst>
        </p:grpSpPr>
        <p:sp>
          <p:nvSpPr>
            <p:cNvPr id="21" name="平行四边形 20">
              <a:extLst>
                <a:ext uri="{FF2B5EF4-FFF2-40B4-BE49-F238E27FC236}">
                  <a16:creationId xmlns:a16="http://schemas.microsoft.com/office/drawing/2014/main" id="{B6953C13-7DA7-4AD5-9982-5FCBFAE8A407}"/>
                </a:ext>
              </a:extLst>
            </p:cNvPr>
            <p:cNvSpPr/>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文本框 2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1FB668B5-504A-45EC-9177-67DE40B62CC2}"/>
                </a:ext>
              </a:extLst>
            </p:cNvPr>
            <p:cNvSpPr txBox="1">
              <a:spLocks noChangeArrowheads="1"/>
            </p:cNvSpPr>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783" rtl="0" eaLnBrk="1" fontAlgn="base" latinLnBrk="0" hangingPunct="1">
                <a:lnSpc>
                  <a:spcPct val="100000"/>
                </a:lnSpc>
                <a:spcBef>
                  <a:spcPct val="0"/>
                </a:spcBef>
                <a:spcAft>
                  <a:spcPct val="0"/>
                </a:spcAft>
                <a:buClrTx/>
                <a:buSzTx/>
                <a:buFontTx/>
                <a:buNone/>
                <a:tabLst>
                  <a:tab pos="286589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a:cs typeface="+mn-cs"/>
                  <a:sym typeface="Calibri" panose="020F0502020204030204" pitchFamily="34" charset="0"/>
                </a:rPr>
                <a:t>04</a:t>
              </a:r>
            </a:p>
          </p:txBody>
        </p:sp>
      </p:grpSp>
      <p:sp>
        <p:nvSpPr>
          <p:cNvPr id="31" name="文本框 6">
            <a:extLst>
              <a:ext uri="{FF2B5EF4-FFF2-40B4-BE49-F238E27FC236}">
                <a16:creationId xmlns:a16="http://schemas.microsoft.com/office/drawing/2014/main" id="{C899EBEE-CC0D-4B8B-9EEE-2A3DAA398598}"/>
              </a:ext>
            </a:extLst>
          </p:cNvPr>
          <p:cNvSpPr txBox="1">
            <a:spLocks noChangeArrowheads="1"/>
          </p:cNvSpPr>
          <p:nvPr/>
        </p:nvSpPr>
        <p:spPr bwMode="auto">
          <a:xfrm>
            <a:off x="7407883" y="1179175"/>
            <a:ext cx="23605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24282"/>
                </a:solidFill>
                <a:effectLst/>
                <a:uLnTx/>
                <a:uFillTx/>
                <a:latin typeface="微软雅黑"/>
                <a:ea typeface="微软雅黑"/>
                <a:cs typeface="+mn-cs"/>
              </a:rPr>
              <a:t>Background</a:t>
            </a:r>
            <a:endPar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endParaRPr>
          </a:p>
        </p:txBody>
      </p:sp>
      <p:sp>
        <p:nvSpPr>
          <p:cNvPr id="35" name="文本框 6">
            <a:extLst>
              <a:ext uri="{FF2B5EF4-FFF2-40B4-BE49-F238E27FC236}">
                <a16:creationId xmlns:a16="http://schemas.microsoft.com/office/drawing/2014/main" id="{ED30204A-DDC1-4584-96D5-D437F336A0FE}"/>
              </a:ext>
            </a:extLst>
          </p:cNvPr>
          <p:cNvSpPr txBox="1">
            <a:spLocks noChangeArrowheads="1"/>
          </p:cNvSpPr>
          <p:nvPr/>
        </p:nvSpPr>
        <p:spPr bwMode="auto">
          <a:xfrm>
            <a:off x="7386211" y="2592916"/>
            <a:ext cx="26404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24282"/>
                </a:solidFill>
                <a:effectLst/>
                <a:uLnTx/>
                <a:uFillTx/>
                <a:latin typeface="微软雅黑"/>
                <a:ea typeface="微软雅黑"/>
                <a:cs typeface="+mn-cs"/>
              </a:rPr>
              <a:t>Methodology</a:t>
            </a:r>
            <a:endPar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endParaRPr>
          </a:p>
        </p:txBody>
      </p:sp>
      <p:sp>
        <p:nvSpPr>
          <p:cNvPr id="38" name="文本框 6">
            <a:extLst>
              <a:ext uri="{FF2B5EF4-FFF2-40B4-BE49-F238E27FC236}">
                <a16:creationId xmlns:a16="http://schemas.microsoft.com/office/drawing/2014/main" id="{524F2D32-773B-4BA6-9058-69F7A78A1330}"/>
              </a:ext>
            </a:extLst>
          </p:cNvPr>
          <p:cNvSpPr txBox="1">
            <a:spLocks noChangeArrowheads="1"/>
          </p:cNvSpPr>
          <p:nvPr/>
        </p:nvSpPr>
        <p:spPr bwMode="auto">
          <a:xfrm>
            <a:off x="7419923" y="4028948"/>
            <a:ext cx="12985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24282"/>
                </a:solidFill>
                <a:effectLst/>
                <a:uLnTx/>
                <a:uFillTx/>
                <a:latin typeface="微软雅黑"/>
                <a:ea typeface="微软雅黑"/>
                <a:cs typeface="+mn-cs"/>
              </a:rPr>
              <a:t>Result</a:t>
            </a:r>
            <a:endPar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endParaRPr>
          </a:p>
        </p:txBody>
      </p:sp>
      <p:sp>
        <p:nvSpPr>
          <p:cNvPr id="41" name="文本框 6">
            <a:extLst>
              <a:ext uri="{FF2B5EF4-FFF2-40B4-BE49-F238E27FC236}">
                <a16:creationId xmlns:a16="http://schemas.microsoft.com/office/drawing/2014/main" id="{7152E97E-0C4C-4293-9228-A0D624792921}"/>
              </a:ext>
            </a:extLst>
          </p:cNvPr>
          <p:cNvSpPr txBox="1">
            <a:spLocks noChangeArrowheads="1"/>
          </p:cNvSpPr>
          <p:nvPr/>
        </p:nvSpPr>
        <p:spPr bwMode="auto">
          <a:xfrm>
            <a:off x="7419923" y="5445106"/>
            <a:ext cx="21707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24282"/>
                </a:solidFill>
                <a:effectLst/>
                <a:uLnTx/>
                <a:uFillTx/>
                <a:latin typeface="微软雅黑"/>
                <a:ea typeface="微软雅黑"/>
                <a:cs typeface="+mn-cs"/>
              </a:rPr>
              <a:t>Conclusion</a:t>
            </a:r>
            <a:endParaRPr kumimoji="0" lang="zh-CN" altLang="en-US" sz="2800" b="1" i="0" u="none" strike="noStrike" kern="1200" cap="none" spc="0" normalizeH="0" baseline="0" noProof="0" dirty="0">
              <a:ln>
                <a:noFill/>
              </a:ln>
              <a:solidFill>
                <a:srgbClr val="024282"/>
              </a:solidFill>
              <a:effectLst/>
              <a:uLnTx/>
              <a:uFillTx/>
              <a:latin typeface="微软雅黑"/>
              <a:ea typeface="微软雅黑"/>
              <a:cs typeface="+mn-cs"/>
            </a:endParaRPr>
          </a:p>
        </p:txBody>
      </p:sp>
      <p:pic>
        <p:nvPicPr>
          <p:cNvPr id="23" name="图片 22">
            <a:extLst>
              <a:ext uri="{FF2B5EF4-FFF2-40B4-BE49-F238E27FC236}">
                <a16:creationId xmlns:a16="http://schemas.microsoft.com/office/drawing/2014/main" id="{5713DC1F-F878-423B-A86A-01A78769C1D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137615" y="6337496"/>
            <a:ext cx="2808931" cy="377671"/>
          </a:xfrm>
          <a:prstGeom prst="rect">
            <a:avLst/>
          </a:prstGeom>
        </p:spPr>
      </p:pic>
      <p:grpSp>
        <p:nvGrpSpPr>
          <p:cNvPr id="48" name="组合 47">
            <a:extLst>
              <a:ext uri="{FF2B5EF4-FFF2-40B4-BE49-F238E27FC236}">
                <a16:creationId xmlns:a16="http://schemas.microsoft.com/office/drawing/2014/main" id="{0F4F66DD-FC82-40C2-BDD4-AB233277FD7D}"/>
              </a:ext>
            </a:extLst>
          </p:cNvPr>
          <p:cNvGrpSpPr/>
          <p:nvPr/>
        </p:nvGrpSpPr>
        <p:grpSpPr>
          <a:xfrm>
            <a:off x="9308988" y="159070"/>
            <a:ext cx="2626798" cy="731768"/>
            <a:chOff x="3522921" y="345673"/>
            <a:chExt cx="5160960" cy="1437731"/>
          </a:xfrm>
        </p:grpSpPr>
        <p:grpSp>
          <p:nvGrpSpPr>
            <p:cNvPr id="49" name="组合 48">
              <a:extLst>
                <a:ext uri="{FF2B5EF4-FFF2-40B4-BE49-F238E27FC236}">
                  <a16:creationId xmlns:a16="http://schemas.microsoft.com/office/drawing/2014/main" id="{1A7D9B49-120C-4424-B8F5-B42E9F5A6652}"/>
                </a:ext>
              </a:extLst>
            </p:cNvPr>
            <p:cNvGrpSpPr/>
            <p:nvPr/>
          </p:nvGrpSpPr>
          <p:grpSpPr>
            <a:xfrm>
              <a:off x="3522921" y="345673"/>
              <a:ext cx="4998792" cy="1437731"/>
              <a:chOff x="5617273" y="1413311"/>
              <a:chExt cx="6431265" cy="1849733"/>
            </a:xfrm>
          </p:grpSpPr>
          <p:pic>
            <p:nvPicPr>
              <p:cNvPr id="51" name="图片 50">
                <a:extLst>
                  <a:ext uri="{FF2B5EF4-FFF2-40B4-BE49-F238E27FC236}">
                    <a16:creationId xmlns:a16="http://schemas.microsoft.com/office/drawing/2014/main" id="{B2F7E702-F173-40D4-BFDE-3615C83E6F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2" name="图片 51">
                <a:extLst>
                  <a:ext uri="{FF2B5EF4-FFF2-40B4-BE49-F238E27FC236}">
                    <a16:creationId xmlns:a16="http://schemas.microsoft.com/office/drawing/2014/main" id="{952F5FA2-1BC1-4E98-B20D-8F484F6F05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8072" y="1640051"/>
                <a:ext cx="4540466" cy="985037"/>
              </a:xfrm>
              <a:prstGeom prst="rect">
                <a:avLst/>
              </a:prstGeom>
            </p:spPr>
          </p:pic>
        </p:grpSp>
        <p:sp>
          <p:nvSpPr>
            <p:cNvPr id="50" name="矩形 49">
              <a:extLst>
                <a:ext uri="{FF2B5EF4-FFF2-40B4-BE49-F238E27FC236}">
                  <a16:creationId xmlns:a16="http://schemas.microsoft.com/office/drawing/2014/main" id="{890EC425-D6A0-4E75-BCF7-A46B3ECC7B43}"/>
                </a:ext>
              </a:extLst>
            </p:cNvPr>
            <p:cNvSpPr/>
            <p:nvPr/>
          </p:nvSpPr>
          <p:spPr>
            <a:xfrm>
              <a:off x="4960649" y="1238088"/>
              <a:ext cx="3723232" cy="393055"/>
            </a:xfrm>
            <a:prstGeom prst="rect">
              <a:avLst/>
            </a:prstGeom>
          </p:spPr>
          <p:txBody>
            <a:bodyPr wrap="square">
              <a:spAutoFit/>
            </a:bodyPr>
            <a:lstStyle/>
            <a:p>
              <a:pPr lvl="0" algn="dist">
                <a:defRPr/>
              </a:pPr>
              <a:r>
                <a:rPr lang="en-US" altLang="zh-CN" sz="700" b="1" dirty="0"/>
                <a:t>SOUTH CHINA UNIVERSITY OF TECHNOLOGY</a:t>
              </a:r>
            </a:p>
          </p:txBody>
        </p:sp>
      </p:grpSp>
    </p:spTree>
    <p:extLst>
      <p:ext uri="{BB962C8B-B14F-4D97-AF65-F5344CB8AC3E}">
        <p14:creationId xmlns:p14="http://schemas.microsoft.com/office/powerpoint/2010/main" val="29574726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353196"/>
            <a:ext cx="7560840" cy="61277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r>
              <a:rPr lang="zh-CN" altLang="en-US" dirty="0"/>
              <a:t> </a:t>
            </a:r>
            <a:r>
              <a:rPr lang="en-US" altLang="zh-CN" dirty="0" smtClean="0"/>
              <a:t>(generate normal distribution)</a:t>
            </a:r>
            <a:endPar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10237" t="50966" r="49134" b="30834"/>
          <a:stretch/>
        </p:blipFill>
        <p:spPr>
          <a:xfrm>
            <a:off x="1598501" y="1129486"/>
            <a:ext cx="9027478" cy="2274663"/>
          </a:xfrm>
          <a:prstGeom prst="rect">
            <a:avLst/>
          </a:prstGeom>
        </p:spPr>
      </p:pic>
    </p:spTree>
    <p:extLst>
      <p:ext uri="{BB962C8B-B14F-4D97-AF65-F5344CB8AC3E}">
        <p14:creationId xmlns:p14="http://schemas.microsoft.com/office/powerpoint/2010/main" val="978016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71925" y="294649"/>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(activate)</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rotWithShape="1">
          <a:blip r:embed="rId7"/>
          <a:srcRect l="8807" t="30391" r="43482" b="33209"/>
          <a:stretch/>
        </p:blipFill>
        <p:spPr>
          <a:xfrm>
            <a:off x="1023380" y="907424"/>
            <a:ext cx="10177719" cy="4367742"/>
          </a:xfrm>
          <a:prstGeom prst="rect">
            <a:avLst/>
          </a:prstGeom>
        </p:spPr>
      </p:pic>
      <p:sp>
        <p:nvSpPr>
          <p:cNvPr id="8" name="文本框 7"/>
          <p:cNvSpPr txBox="1"/>
          <p:nvPr/>
        </p:nvSpPr>
        <p:spPr>
          <a:xfrm>
            <a:off x="3366052" y="5431462"/>
            <a:ext cx="5492373" cy="523220"/>
          </a:xfrm>
          <a:prstGeom prst="rect">
            <a:avLst/>
          </a:prstGeom>
          <a:noFill/>
        </p:spPr>
        <p:txBody>
          <a:bodyPr wrap="square" rtlCol="0">
            <a:spAutoFit/>
          </a:bodyPr>
          <a:lstStyle/>
          <a:p>
            <a:r>
              <a:rPr lang="en-US" altLang="zh-CN" sz="2800" b="1" dirty="0"/>
              <a:t>activation </a:t>
            </a:r>
            <a:r>
              <a:rPr lang="en-US" altLang="zh-CN" sz="2800" b="1" dirty="0" smtClean="0"/>
              <a:t>function: </a:t>
            </a:r>
            <a:r>
              <a:rPr lang="en-US" altLang="zh-CN" sz="2800" b="1" dirty="0" err="1" smtClean="0"/>
              <a:t>tanh</a:t>
            </a:r>
            <a:r>
              <a:rPr lang="en-US" altLang="zh-CN" sz="2800" b="1" dirty="0" smtClean="0"/>
              <a:t> &amp; </a:t>
            </a:r>
            <a:r>
              <a:rPr lang="en-US" altLang="zh-CN" sz="2800" b="1" dirty="0" err="1" smtClean="0"/>
              <a:t>softplus</a:t>
            </a:r>
            <a:r>
              <a:rPr lang="en-US" altLang="zh-CN" sz="2800" b="1" dirty="0" smtClean="0"/>
              <a:t> </a:t>
            </a:r>
            <a:endParaRPr lang="zh-CN" altLang="en-US" sz="2800" b="1" dirty="0"/>
          </a:p>
        </p:txBody>
      </p:sp>
    </p:spTree>
    <p:extLst>
      <p:ext uri="{BB962C8B-B14F-4D97-AF65-F5344CB8AC3E}">
        <p14:creationId xmlns:p14="http://schemas.microsoft.com/office/powerpoint/2010/main" val="16636915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01000" y="367967"/>
            <a:ext cx="5040313" cy="61277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(choose action)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rotWithShape="1">
          <a:blip r:embed="rId7"/>
          <a:srcRect l="6779" t="25857" r="36916" b="45933"/>
          <a:stretch/>
        </p:blipFill>
        <p:spPr>
          <a:xfrm>
            <a:off x="965233" y="1070637"/>
            <a:ext cx="10297144" cy="2901996"/>
          </a:xfrm>
          <a:prstGeom prst="rect">
            <a:avLst/>
          </a:prstGeom>
        </p:spPr>
      </p:pic>
    </p:spTree>
    <p:extLst>
      <p:ext uri="{BB962C8B-B14F-4D97-AF65-F5344CB8AC3E}">
        <p14:creationId xmlns:p14="http://schemas.microsoft.com/office/powerpoint/2010/main" val="20063264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06071" y="275048"/>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(evaluate)</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rotWithShape="1">
          <a:blip r:embed="rId7"/>
          <a:srcRect l="8573" t="30421" r="49611" b="21600"/>
          <a:stretch/>
        </p:blipFill>
        <p:spPr>
          <a:xfrm>
            <a:off x="2288454" y="965971"/>
            <a:ext cx="7647572" cy="4935528"/>
          </a:xfrm>
          <a:prstGeom prst="rect">
            <a:avLst/>
          </a:prstGeom>
        </p:spPr>
      </p:pic>
    </p:spTree>
    <p:extLst>
      <p:ext uri="{BB962C8B-B14F-4D97-AF65-F5344CB8AC3E}">
        <p14:creationId xmlns:p14="http://schemas.microsoft.com/office/powerpoint/2010/main" val="2120986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rotWithShape="1">
          <a:blip r:embed="rId7"/>
          <a:srcRect l="16675" t="35648" r="20992" b="20952"/>
          <a:stretch/>
        </p:blipFill>
        <p:spPr>
          <a:xfrm>
            <a:off x="412503" y="977231"/>
            <a:ext cx="11399474" cy="4464496"/>
          </a:xfrm>
          <a:prstGeom prst="rect">
            <a:avLst/>
          </a:prstGeom>
        </p:spPr>
      </p:pic>
    </p:spTree>
    <p:extLst>
      <p:ext uri="{BB962C8B-B14F-4D97-AF65-F5344CB8AC3E}">
        <p14:creationId xmlns:p14="http://schemas.microsoft.com/office/powerpoint/2010/main" val="18160178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51508" y="316153"/>
            <a:ext cx="5040313" cy="61277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choose</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action</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6685" t="48188" r="37009" b="37085"/>
          <a:stretch/>
        </p:blipFill>
        <p:spPr>
          <a:xfrm>
            <a:off x="908385" y="1121938"/>
            <a:ext cx="10297144" cy="1514974"/>
          </a:xfrm>
          <a:prstGeom prst="rect">
            <a:avLst/>
          </a:prstGeom>
        </p:spPr>
      </p:pic>
    </p:spTree>
    <p:extLst>
      <p:ext uri="{BB962C8B-B14F-4D97-AF65-F5344CB8AC3E}">
        <p14:creationId xmlns:p14="http://schemas.microsoft.com/office/powerpoint/2010/main" val="11385764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(update)</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18112" t="32788" r="20464" b="6799"/>
          <a:stretch/>
        </p:blipFill>
        <p:spPr>
          <a:xfrm>
            <a:off x="551137" y="538612"/>
            <a:ext cx="11233248" cy="6214664"/>
          </a:xfrm>
          <a:prstGeom prst="rect">
            <a:avLst/>
          </a:prstGeom>
        </p:spPr>
      </p:pic>
    </p:spTree>
    <p:extLst>
      <p:ext uri="{BB962C8B-B14F-4D97-AF65-F5344CB8AC3E}">
        <p14:creationId xmlns:p14="http://schemas.microsoft.com/office/powerpoint/2010/main" val="754132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8" name="图片 7"/>
          <p:cNvPicPr>
            <a:picLocks noChangeAspect="1"/>
          </p:cNvPicPr>
          <p:nvPr/>
        </p:nvPicPr>
        <p:blipFill rotWithShape="1">
          <a:blip r:embed="rId7"/>
          <a:srcRect l="6876" t="37100" r="37001" b="23355"/>
          <a:stretch/>
        </p:blipFill>
        <p:spPr>
          <a:xfrm>
            <a:off x="980347" y="1017113"/>
            <a:ext cx="10263785" cy="4068071"/>
          </a:xfrm>
          <a:prstGeom prst="rect">
            <a:avLst/>
          </a:prstGeom>
        </p:spPr>
      </p:pic>
      <p:sp>
        <p:nvSpPr>
          <p:cNvPr id="16"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Algorithm</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PPO (update)</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674582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6767" t="29924" r="57756" b="18347"/>
          <a:stretch/>
        </p:blipFill>
        <p:spPr>
          <a:xfrm>
            <a:off x="2868237" y="960624"/>
            <a:ext cx="6488005" cy="5321374"/>
          </a:xfrm>
          <a:prstGeom prst="rect">
            <a:avLst/>
          </a:prstGeom>
        </p:spPr>
      </p:pic>
    </p:spTree>
    <p:extLst>
      <p:ext uri="{BB962C8B-B14F-4D97-AF65-F5344CB8AC3E}">
        <p14:creationId xmlns:p14="http://schemas.microsoft.com/office/powerpoint/2010/main" val="30641615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901" y="978652"/>
            <a:ext cx="6331014" cy="2651577"/>
          </a:xfrm>
          <a:prstGeom prst="rect">
            <a:avLst/>
          </a:prstGeom>
        </p:spPr>
      </p:pic>
      <p:pic>
        <p:nvPicPr>
          <p:cNvPr id="8" name="图片 7"/>
          <p:cNvPicPr>
            <a:picLocks noChangeAspect="1"/>
          </p:cNvPicPr>
          <p:nvPr/>
        </p:nvPicPr>
        <p:blipFill>
          <a:blip r:embed="rId8"/>
          <a:stretch>
            <a:fillRect/>
          </a:stretch>
        </p:blipFill>
        <p:spPr>
          <a:xfrm>
            <a:off x="609901" y="3777607"/>
            <a:ext cx="11004678" cy="2366472"/>
          </a:xfrm>
          <a:prstGeom prst="rect">
            <a:avLst/>
          </a:prstGeom>
        </p:spPr>
      </p:pic>
      <p:sp>
        <p:nvSpPr>
          <p:cNvPr id="17" name="文本框 16"/>
          <p:cNvSpPr txBox="1"/>
          <p:nvPr/>
        </p:nvSpPr>
        <p:spPr>
          <a:xfrm>
            <a:off x="7133165" y="1691609"/>
            <a:ext cx="4717458" cy="1200329"/>
          </a:xfrm>
          <a:prstGeom prst="rect">
            <a:avLst/>
          </a:prstGeom>
          <a:noFill/>
        </p:spPr>
        <p:txBody>
          <a:bodyPr wrap="square" rtlCol="0">
            <a:spAutoFit/>
          </a:bodyPr>
          <a:lstStyle/>
          <a:p>
            <a:r>
              <a:rPr lang="en-US" altLang="zh-CN" dirty="0" smtClean="0"/>
              <a:t>Output:</a:t>
            </a:r>
          </a:p>
          <a:p>
            <a:r>
              <a:rPr lang="en-US" altLang="zh-CN" dirty="0"/>
              <a:t>State size:  31</a:t>
            </a:r>
          </a:p>
          <a:p>
            <a:r>
              <a:rPr lang="en-US" altLang="zh-CN" dirty="0"/>
              <a:t>Action size:  4</a:t>
            </a:r>
          </a:p>
          <a:p>
            <a:r>
              <a:rPr lang="en-US" altLang="zh-CN" dirty="0"/>
              <a:t>logs/multiwalker_v9_1661221824.3281534</a:t>
            </a:r>
            <a:endParaRPr lang="en-US" altLang="zh-CN" dirty="0" smtClean="0"/>
          </a:p>
        </p:txBody>
      </p:sp>
    </p:spTree>
    <p:extLst>
      <p:ext uri="{BB962C8B-B14F-4D97-AF65-F5344CB8AC3E}">
        <p14:creationId xmlns:p14="http://schemas.microsoft.com/office/powerpoint/2010/main" val="14519723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69" y="0"/>
            <a:ext cx="7613152" cy="7613152"/>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01</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77" fontAlgn="base">
              <a:lnSpc>
                <a:spcPct val="100000"/>
              </a:lnSpc>
              <a:spcBef>
                <a:spcPct val="0"/>
              </a:spcBef>
              <a:spcAft>
                <a:spcPct val="0"/>
              </a:spcAft>
              <a:defRPr/>
            </a:pPr>
            <a:r>
              <a:rPr lang="en-US" altLang="zh-CN" sz="6600" dirty="0">
                <a:latin typeface="微软雅黑"/>
                <a:ea typeface="微软雅黑"/>
              </a:rPr>
              <a:t>Background</a:t>
            </a:r>
            <a:endParaRPr lang="zh-CN" altLang="en-US" sz="6600" dirty="0">
              <a:latin typeface="微软雅黑"/>
              <a:ea typeface="微软雅黑"/>
            </a:endParaRP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4F0EEF25-0977-451B-93CD-658DEF052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9355" y="6326911"/>
            <a:ext cx="2808931" cy="377671"/>
          </a:xfrm>
          <a:prstGeom prst="rect">
            <a:avLst/>
          </a:prstGeom>
        </p:spPr>
      </p:pic>
      <p:grpSp>
        <p:nvGrpSpPr>
          <p:cNvPr id="18" name="组合 17">
            <a:extLst>
              <a:ext uri="{FF2B5EF4-FFF2-40B4-BE49-F238E27FC236}">
                <a16:creationId xmlns:a16="http://schemas.microsoft.com/office/drawing/2014/main" id="{F36D4AD1-E270-48FA-8696-07B61005E699}"/>
              </a:ext>
            </a:extLst>
          </p:cNvPr>
          <p:cNvGrpSpPr/>
          <p:nvPr/>
        </p:nvGrpSpPr>
        <p:grpSpPr>
          <a:xfrm>
            <a:off x="9308988" y="159070"/>
            <a:ext cx="2626798" cy="731768"/>
            <a:chOff x="3522921" y="345673"/>
            <a:chExt cx="5160960" cy="1437731"/>
          </a:xfrm>
        </p:grpSpPr>
        <p:grpSp>
          <p:nvGrpSpPr>
            <p:cNvPr id="19" name="组合 18">
              <a:extLst>
                <a:ext uri="{FF2B5EF4-FFF2-40B4-BE49-F238E27FC236}">
                  <a16:creationId xmlns:a16="http://schemas.microsoft.com/office/drawing/2014/main" id="{E91DD88B-9A3A-4EA8-9A96-934185B21608}"/>
                </a:ext>
              </a:extLst>
            </p:cNvPr>
            <p:cNvGrpSpPr/>
            <p:nvPr/>
          </p:nvGrpSpPr>
          <p:grpSpPr>
            <a:xfrm>
              <a:off x="3522921" y="345673"/>
              <a:ext cx="4998792" cy="1437731"/>
              <a:chOff x="5617273" y="1413311"/>
              <a:chExt cx="6431265" cy="1849733"/>
            </a:xfrm>
          </p:grpSpPr>
          <p:pic>
            <p:nvPicPr>
              <p:cNvPr id="21" name="图片 20">
                <a:extLst>
                  <a:ext uri="{FF2B5EF4-FFF2-40B4-BE49-F238E27FC236}">
                    <a16:creationId xmlns:a16="http://schemas.microsoft.com/office/drawing/2014/main" id="{80AD2B2C-0B72-4EE1-B16E-E87FF15F1C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22" name="图片 21">
                <a:extLst>
                  <a:ext uri="{FF2B5EF4-FFF2-40B4-BE49-F238E27FC236}">
                    <a16:creationId xmlns:a16="http://schemas.microsoft.com/office/drawing/2014/main" id="{8C5CAD5D-A2EF-4529-A6C1-FCA8EE473F4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8072" y="1640051"/>
                <a:ext cx="4540466" cy="985037"/>
              </a:xfrm>
              <a:prstGeom prst="rect">
                <a:avLst/>
              </a:prstGeom>
            </p:spPr>
          </p:pic>
        </p:grpSp>
        <p:sp>
          <p:nvSpPr>
            <p:cNvPr id="20" name="矩形 19">
              <a:extLst>
                <a:ext uri="{FF2B5EF4-FFF2-40B4-BE49-F238E27FC236}">
                  <a16:creationId xmlns:a16="http://schemas.microsoft.com/office/drawing/2014/main" id="{A2D99E6C-B0A3-4D6A-AF5D-A8C9BB6977B6}"/>
                </a:ext>
              </a:extLst>
            </p:cNvPr>
            <p:cNvSpPr/>
            <p:nvPr/>
          </p:nvSpPr>
          <p:spPr>
            <a:xfrm>
              <a:off x="4960649" y="1238088"/>
              <a:ext cx="3723232" cy="393055"/>
            </a:xfrm>
            <a:prstGeom prst="rect">
              <a:avLst/>
            </a:prstGeom>
          </p:spPr>
          <p:txBody>
            <a:bodyPr wrap="square">
              <a:spAutoFit/>
            </a:bodyPr>
            <a:lstStyle/>
            <a:p>
              <a:pPr lvl="0" algn="dist">
                <a:defRPr/>
              </a:pPr>
              <a:r>
                <a:rPr lang="en-US" altLang="zh-CN" sz="700" b="1" dirty="0"/>
                <a:t>SOUTH CHINA UNIVERSITY OF TECHNOLOGY</a:t>
              </a:r>
            </a:p>
          </p:txBody>
        </p:sp>
      </p:grpSp>
    </p:spTree>
    <p:extLst>
      <p:ext uri="{BB962C8B-B14F-4D97-AF65-F5344CB8AC3E}">
        <p14:creationId xmlns:p14="http://schemas.microsoft.com/office/powerpoint/2010/main" val="11352731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3454" y="887005"/>
            <a:ext cx="6457571" cy="5614446"/>
          </a:xfrm>
          <a:prstGeom prst="rect">
            <a:avLst/>
          </a:prstGeom>
        </p:spPr>
      </p:pic>
    </p:spTree>
    <p:extLst>
      <p:ext uri="{BB962C8B-B14F-4D97-AF65-F5344CB8AC3E}">
        <p14:creationId xmlns:p14="http://schemas.microsoft.com/office/powerpoint/2010/main" val="1728561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stretch>
            <a:fillRect/>
          </a:stretch>
        </p:blipFill>
        <p:spPr>
          <a:xfrm>
            <a:off x="1662112" y="438150"/>
            <a:ext cx="8867775" cy="5981700"/>
          </a:xfrm>
          <a:prstGeom prst="rect">
            <a:avLst/>
          </a:prstGeom>
        </p:spPr>
      </p:pic>
    </p:spTree>
    <p:extLst>
      <p:ext uri="{BB962C8B-B14F-4D97-AF65-F5344CB8AC3E}">
        <p14:creationId xmlns:p14="http://schemas.microsoft.com/office/powerpoint/2010/main" val="813424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a:blip r:embed="rId7"/>
          <a:stretch>
            <a:fillRect/>
          </a:stretch>
        </p:blipFill>
        <p:spPr>
          <a:xfrm>
            <a:off x="3047474" y="948417"/>
            <a:ext cx="6129531" cy="5246189"/>
          </a:xfrm>
          <a:prstGeom prst="rect">
            <a:avLst/>
          </a:prstGeom>
        </p:spPr>
      </p:pic>
    </p:spTree>
    <p:extLst>
      <p:ext uri="{BB962C8B-B14F-4D97-AF65-F5344CB8AC3E}">
        <p14:creationId xmlns:p14="http://schemas.microsoft.com/office/powerpoint/2010/main" val="8621741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25285" t="37968" r="16047" b="9532"/>
          <a:stretch/>
        </p:blipFill>
        <p:spPr>
          <a:xfrm>
            <a:off x="747644" y="941826"/>
            <a:ext cx="10729192" cy="5400600"/>
          </a:xfrm>
          <a:prstGeom prst="rect">
            <a:avLst/>
          </a:prstGeom>
        </p:spPr>
      </p:pic>
      <p:pic>
        <p:nvPicPr>
          <p:cNvPr id="3" name="图片 2"/>
          <p:cNvPicPr>
            <a:picLocks noChangeAspect="1"/>
          </p:cNvPicPr>
          <p:nvPr/>
        </p:nvPicPr>
        <p:blipFill>
          <a:blip r:embed="rId8"/>
          <a:stretch>
            <a:fillRect/>
          </a:stretch>
        </p:blipFill>
        <p:spPr>
          <a:xfrm>
            <a:off x="3143672" y="6421539"/>
            <a:ext cx="3286125" cy="342900"/>
          </a:xfrm>
          <a:prstGeom prst="rect">
            <a:avLst/>
          </a:prstGeom>
        </p:spPr>
      </p:pic>
    </p:spTree>
    <p:extLst>
      <p:ext uri="{BB962C8B-B14F-4D97-AF65-F5344CB8AC3E}">
        <p14:creationId xmlns:p14="http://schemas.microsoft.com/office/powerpoint/2010/main" val="29357458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69" y="0"/>
            <a:ext cx="7613152" cy="7613152"/>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03</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77" fontAlgn="base">
              <a:lnSpc>
                <a:spcPct val="100000"/>
              </a:lnSpc>
              <a:spcBef>
                <a:spcPct val="0"/>
              </a:spcBef>
              <a:spcAft>
                <a:spcPct val="0"/>
              </a:spcAft>
              <a:defRPr/>
            </a:pPr>
            <a:r>
              <a:rPr lang="en-US" altLang="zh-CN" sz="6600" dirty="0">
                <a:latin typeface="微软雅黑"/>
                <a:ea typeface="微软雅黑"/>
              </a:rPr>
              <a:t>Result</a:t>
            </a:r>
            <a:endParaRPr lang="zh-CN" altLang="en-US" sz="6600" dirty="0">
              <a:latin typeface="微软雅黑"/>
              <a:ea typeface="微软雅黑"/>
            </a:endParaRP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4F0EEF25-0977-451B-93CD-658DEF052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9357" y="6326911"/>
            <a:ext cx="2808926" cy="377671"/>
          </a:xfrm>
          <a:prstGeom prst="rect">
            <a:avLst/>
          </a:prstGeom>
        </p:spPr>
      </p:pic>
      <p:grpSp>
        <p:nvGrpSpPr>
          <p:cNvPr id="18" name="组合 17">
            <a:extLst>
              <a:ext uri="{FF2B5EF4-FFF2-40B4-BE49-F238E27FC236}">
                <a16:creationId xmlns:a16="http://schemas.microsoft.com/office/drawing/2014/main" id="{E054296B-E3E8-44B1-B2E6-6AE0606060B4}"/>
              </a:ext>
            </a:extLst>
          </p:cNvPr>
          <p:cNvGrpSpPr/>
          <p:nvPr/>
        </p:nvGrpSpPr>
        <p:grpSpPr>
          <a:xfrm>
            <a:off x="9308988" y="159070"/>
            <a:ext cx="2626798" cy="731768"/>
            <a:chOff x="3522921" y="345673"/>
            <a:chExt cx="5160960" cy="1437731"/>
          </a:xfrm>
        </p:grpSpPr>
        <p:grpSp>
          <p:nvGrpSpPr>
            <p:cNvPr id="19" name="组合 18">
              <a:extLst>
                <a:ext uri="{FF2B5EF4-FFF2-40B4-BE49-F238E27FC236}">
                  <a16:creationId xmlns:a16="http://schemas.microsoft.com/office/drawing/2014/main" id="{DDEAEA6F-856C-483D-808B-6088B2D8079F}"/>
                </a:ext>
              </a:extLst>
            </p:cNvPr>
            <p:cNvGrpSpPr/>
            <p:nvPr/>
          </p:nvGrpSpPr>
          <p:grpSpPr>
            <a:xfrm>
              <a:off x="3522921" y="345673"/>
              <a:ext cx="4998792" cy="1437731"/>
              <a:chOff x="5617273" y="1413311"/>
              <a:chExt cx="6431265" cy="1849733"/>
            </a:xfrm>
          </p:grpSpPr>
          <p:pic>
            <p:nvPicPr>
              <p:cNvPr id="21" name="图片 20">
                <a:extLst>
                  <a:ext uri="{FF2B5EF4-FFF2-40B4-BE49-F238E27FC236}">
                    <a16:creationId xmlns:a16="http://schemas.microsoft.com/office/drawing/2014/main" id="{4EF5285B-1654-4474-B0B0-213327368A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22" name="图片 21">
                <a:extLst>
                  <a:ext uri="{FF2B5EF4-FFF2-40B4-BE49-F238E27FC236}">
                    <a16:creationId xmlns:a16="http://schemas.microsoft.com/office/drawing/2014/main" id="{9C64B413-E7FD-4722-A2C8-DBA7F075B2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8072" y="1640051"/>
                <a:ext cx="4540466" cy="985037"/>
              </a:xfrm>
              <a:prstGeom prst="rect">
                <a:avLst/>
              </a:prstGeom>
            </p:spPr>
          </p:pic>
        </p:grpSp>
        <p:sp>
          <p:nvSpPr>
            <p:cNvPr id="20" name="矩形 19">
              <a:extLst>
                <a:ext uri="{FF2B5EF4-FFF2-40B4-BE49-F238E27FC236}">
                  <a16:creationId xmlns:a16="http://schemas.microsoft.com/office/drawing/2014/main" id="{9C334155-FC0B-4244-9B62-8C65F4638ADE}"/>
                </a:ext>
              </a:extLst>
            </p:cNvPr>
            <p:cNvSpPr/>
            <p:nvPr/>
          </p:nvSpPr>
          <p:spPr>
            <a:xfrm>
              <a:off x="4960649" y="1238088"/>
              <a:ext cx="3723232" cy="3930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Tree>
    <p:extLst>
      <p:ext uri="{BB962C8B-B14F-4D97-AF65-F5344CB8AC3E}">
        <p14:creationId xmlns:p14="http://schemas.microsoft.com/office/powerpoint/2010/main" val="12202253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Training</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result</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2" name="文本框 1"/>
          <p:cNvSpPr txBox="1"/>
          <p:nvPr/>
        </p:nvSpPr>
        <p:spPr>
          <a:xfrm>
            <a:off x="776610" y="929334"/>
            <a:ext cx="10671259" cy="3231654"/>
          </a:xfrm>
          <a:prstGeom prst="rect">
            <a:avLst/>
          </a:prstGeom>
          <a:noFill/>
        </p:spPr>
        <p:txBody>
          <a:bodyPr wrap="square" rtlCol="0">
            <a:spAutoFit/>
          </a:bodyPr>
          <a:lstStyle/>
          <a:p>
            <a:r>
              <a:rPr lang="en-US" altLang="zh-CN" sz="2400" b="1" dirty="0" smtClean="0"/>
              <a:t>Part of the results:</a:t>
            </a:r>
          </a:p>
          <a:p>
            <a:r>
              <a:rPr lang="en-US" altLang="zh-CN" dirty="0" smtClean="0"/>
              <a:t>[</a:t>
            </a:r>
            <a:r>
              <a:rPr lang="en-US" altLang="zh-CN" dirty="0"/>
              <a:t>WARNING]: Received an action [-0.01302117 -0.3006977   0.28979698  1.030534  ] that was outside action space Box(-1.0, 1.0, (4,), float32). Environment is clipping to space</a:t>
            </a:r>
          </a:p>
          <a:p>
            <a:r>
              <a:rPr lang="en-US" altLang="zh-CN" dirty="0"/>
              <a:t>[WARNING]: Received an action [ 0.8870487  -0.75611615 -1.3541977   0.623786  ] that was outside action space Box(-1.0, 1.0, (4,), float32). Environment is clipping to space</a:t>
            </a:r>
          </a:p>
          <a:p>
            <a:r>
              <a:rPr lang="en-US" altLang="zh-CN" dirty="0"/>
              <a:t>[WARNING]: Received an action [ 0.30768132  1.1568211  -0.12967755 -0.11784759] that was outside action space Box(-1.0, 1.0, (4,), float32). Environment is clipping to space</a:t>
            </a:r>
          </a:p>
          <a:p>
            <a:r>
              <a:rPr lang="en-US" altLang="zh-CN" dirty="0"/>
              <a:t>[WARNING]: Received an action [-1.0256941  -0.12364323 -0.35407615  0.16464111] that was outside action space Box(-1.0, 1.0, (4,), float32). Environment is clipping to space</a:t>
            </a:r>
          </a:p>
          <a:p>
            <a:r>
              <a:rPr lang="en-US" altLang="zh-CN" dirty="0"/>
              <a:t>[WARNING]: Received an action [0.05789854 0.21691133 0.22839119 1.1496832 ] that was outside action space Box(-1.0, 1.0, (4,), float32). Environment is clipping to space</a:t>
            </a:r>
            <a:endParaRPr lang="zh-CN" altLang="en-US" dirty="0"/>
          </a:p>
        </p:txBody>
      </p:sp>
    </p:spTree>
    <p:extLst>
      <p:ext uri="{BB962C8B-B14F-4D97-AF65-F5344CB8AC3E}">
        <p14:creationId xmlns:p14="http://schemas.microsoft.com/office/powerpoint/2010/main" val="11081371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69" y="0"/>
            <a:ext cx="7613152" cy="7613152"/>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04</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77" fontAlgn="base">
              <a:lnSpc>
                <a:spcPct val="100000"/>
              </a:lnSpc>
              <a:spcBef>
                <a:spcPct val="0"/>
              </a:spcBef>
              <a:spcAft>
                <a:spcPct val="0"/>
              </a:spcAft>
              <a:defRPr/>
            </a:pPr>
            <a:r>
              <a:rPr lang="en-US" altLang="zh-CN" sz="6600" dirty="0">
                <a:latin typeface="微软雅黑"/>
                <a:ea typeface="微软雅黑"/>
              </a:rPr>
              <a:t>Conclusion</a:t>
            </a:r>
            <a:endParaRPr lang="zh-CN" altLang="en-US" sz="6600" dirty="0">
              <a:latin typeface="微软雅黑"/>
              <a:ea typeface="微软雅黑"/>
            </a:endParaRP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4F0EEF25-0977-451B-93CD-658DEF052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9357" y="6326911"/>
            <a:ext cx="2808926" cy="377671"/>
          </a:xfrm>
          <a:prstGeom prst="rect">
            <a:avLst/>
          </a:prstGeom>
        </p:spPr>
      </p:pic>
      <p:grpSp>
        <p:nvGrpSpPr>
          <p:cNvPr id="18" name="组合 17">
            <a:extLst>
              <a:ext uri="{FF2B5EF4-FFF2-40B4-BE49-F238E27FC236}">
                <a16:creationId xmlns:a16="http://schemas.microsoft.com/office/drawing/2014/main" id="{E054296B-E3E8-44B1-B2E6-6AE0606060B4}"/>
              </a:ext>
            </a:extLst>
          </p:cNvPr>
          <p:cNvGrpSpPr/>
          <p:nvPr/>
        </p:nvGrpSpPr>
        <p:grpSpPr>
          <a:xfrm>
            <a:off x="9308988" y="159070"/>
            <a:ext cx="2626798" cy="731768"/>
            <a:chOff x="3522921" y="345673"/>
            <a:chExt cx="5160960" cy="1437731"/>
          </a:xfrm>
        </p:grpSpPr>
        <p:grpSp>
          <p:nvGrpSpPr>
            <p:cNvPr id="19" name="组合 18">
              <a:extLst>
                <a:ext uri="{FF2B5EF4-FFF2-40B4-BE49-F238E27FC236}">
                  <a16:creationId xmlns:a16="http://schemas.microsoft.com/office/drawing/2014/main" id="{DDEAEA6F-856C-483D-808B-6088B2D8079F}"/>
                </a:ext>
              </a:extLst>
            </p:cNvPr>
            <p:cNvGrpSpPr/>
            <p:nvPr/>
          </p:nvGrpSpPr>
          <p:grpSpPr>
            <a:xfrm>
              <a:off x="3522921" y="345673"/>
              <a:ext cx="4998792" cy="1437731"/>
              <a:chOff x="5617273" y="1413311"/>
              <a:chExt cx="6431265" cy="1849733"/>
            </a:xfrm>
          </p:grpSpPr>
          <p:pic>
            <p:nvPicPr>
              <p:cNvPr id="21" name="图片 20">
                <a:extLst>
                  <a:ext uri="{FF2B5EF4-FFF2-40B4-BE49-F238E27FC236}">
                    <a16:creationId xmlns:a16="http://schemas.microsoft.com/office/drawing/2014/main" id="{4EF5285B-1654-4474-B0B0-213327368A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22" name="图片 21">
                <a:extLst>
                  <a:ext uri="{FF2B5EF4-FFF2-40B4-BE49-F238E27FC236}">
                    <a16:creationId xmlns:a16="http://schemas.microsoft.com/office/drawing/2014/main" id="{9C64B413-E7FD-4722-A2C8-DBA7F075B2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8072" y="1640051"/>
                <a:ext cx="4540466" cy="985037"/>
              </a:xfrm>
              <a:prstGeom prst="rect">
                <a:avLst/>
              </a:prstGeom>
            </p:spPr>
          </p:pic>
        </p:grpSp>
        <p:sp>
          <p:nvSpPr>
            <p:cNvPr id="20" name="矩形 19">
              <a:extLst>
                <a:ext uri="{FF2B5EF4-FFF2-40B4-BE49-F238E27FC236}">
                  <a16:creationId xmlns:a16="http://schemas.microsoft.com/office/drawing/2014/main" id="{9C334155-FC0B-4244-9B62-8C65F4638ADE}"/>
                </a:ext>
              </a:extLst>
            </p:cNvPr>
            <p:cNvSpPr/>
            <p:nvPr/>
          </p:nvSpPr>
          <p:spPr>
            <a:xfrm>
              <a:off x="4960649" y="1238088"/>
              <a:ext cx="3723232" cy="3930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10" name="矩形 9"/>
          <p:cNvSpPr/>
          <p:nvPr/>
        </p:nvSpPr>
        <p:spPr>
          <a:xfrm>
            <a:off x="4289864" y="3244334"/>
            <a:ext cx="3612271" cy="369332"/>
          </a:xfrm>
          <a:prstGeom prst="rect">
            <a:avLst/>
          </a:prstGeom>
        </p:spPr>
        <p:txBody>
          <a:bodyPr wrap="none">
            <a:spAutoFit/>
          </a:bodyPr>
          <a:lstStyle/>
          <a:p>
            <a:r>
              <a:rPr lang="zh-CN" altLang="en-US" dirty="0"/>
              <a:t>Undertake major programming tasks</a:t>
            </a:r>
          </a:p>
        </p:txBody>
      </p:sp>
    </p:spTree>
    <p:extLst>
      <p:ext uri="{BB962C8B-B14F-4D97-AF65-F5344CB8AC3E}">
        <p14:creationId xmlns:p14="http://schemas.microsoft.com/office/powerpoint/2010/main" val="16871085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1</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8" name="图片 7"/>
          <p:cNvPicPr>
            <a:picLocks noChangeAspect="1"/>
          </p:cNvPicPr>
          <p:nvPr/>
        </p:nvPicPr>
        <p:blipFill rotWithShape="1">
          <a:blip r:embed="rId7"/>
          <a:srcRect l="26212" t="31499" r="28114" b="22234"/>
          <a:stretch/>
        </p:blipFill>
        <p:spPr>
          <a:xfrm>
            <a:off x="1935776" y="949776"/>
            <a:ext cx="8352928" cy="4759446"/>
          </a:xfrm>
          <a:prstGeom prst="rect">
            <a:avLst/>
          </a:prstGeom>
        </p:spPr>
      </p:pic>
      <p:sp>
        <p:nvSpPr>
          <p:cNvPr id="9" name="文本框 8"/>
          <p:cNvSpPr txBox="1"/>
          <p:nvPr/>
        </p:nvSpPr>
        <p:spPr>
          <a:xfrm>
            <a:off x="335361" y="949776"/>
            <a:ext cx="1917633" cy="400110"/>
          </a:xfrm>
          <a:prstGeom prst="rect">
            <a:avLst/>
          </a:prstGeom>
          <a:noFill/>
        </p:spPr>
        <p:txBody>
          <a:bodyPr wrap="square" rtlCol="0">
            <a:spAutoFit/>
          </a:bodyPr>
          <a:lstStyle/>
          <a:p>
            <a:r>
              <a:rPr lang="en-US" altLang="zh-CN" sz="2000" b="1" dirty="0"/>
              <a:t>API interface</a:t>
            </a:r>
            <a:endParaRPr lang="zh-CN" altLang="en-US" sz="2000" b="1" dirty="0"/>
          </a:p>
        </p:txBody>
      </p:sp>
    </p:spTree>
    <p:extLst>
      <p:ext uri="{BB962C8B-B14F-4D97-AF65-F5344CB8AC3E}">
        <p14:creationId xmlns:p14="http://schemas.microsoft.com/office/powerpoint/2010/main" val="15187309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1</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26381" t="40131" r="28732" b="27158"/>
          <a:stretch/>
        </p:blipFill>
        <p:spPr>
          <a:xfrm>
            <a:off x="2007580" y="1033713"/>
            <a:ext cx="8208912" cy="3364864"/>
          </a:xfrm>
          <a:prstGeom prst="rect">
            <a:avLst/>
          </a:prstGeom>
        </p:spPr>
      </p:pic>
    </p:spTree>
    <p:extLst>
      <p:ext uri="{BB962C8B-B14F-4D97-AF65-F5344CB8AC3E}">
        <p14:creationId xmlns:p14="http://schemas.microsoft.com/office/powerpoint/2010/main" val="116468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2</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26774" t="23800" r="27945" b="9831"/>
          <a:stretch/>
        </p:blipFill>
        <p:spPr>
          <a:xfrm>
            <a:off x="2613033" y="868221"/>
            <a:ext cx="6926091" cy="5710357"/>
          </a:xfrm>
          <a:prstGeom prst="rect">
            <a:avLst/>
          </a:prstGeom>
        </p:spPr>
      </p:pic>
      <p:sp>
        <p:nvSpPr>
          <p:cNvPr id="16" name="文本框 15"/>
          <p:cNvSpPr txBox="1"/>
          <p:nvPr/>
        </p:nvSpPr>
        <p:spPr>
          <a:xfrm>
            <a:off x="335361" y="949776"/>
            <a:ext cx="1917633" cy="400110"/>
          </a:xfrm>
          <a:prstGeom prst="rect">
            <a:avLst/>
          </a:prstGeom>
          <a:noFill/>
        </p:spPr>
        <p:txBody>
          <a:bodyPr wrap="square" rtlCol="0">
            <a:spAutoFit/>
          </a:bodyPr>
          <a:lstStyle/>
          <a:p>
            <a:r>
              <a:rPr lang="en-US" altLang="zh-CN" sz="2000" b="1" dirty="0" smtClean="0"/>
              <a:t>Single agent</a:t>
            </a:r>
            <a:endParaRPr lang="zh-CN" altLang="en-US" sz="2000" b="1" dirty="0"/>
          </a:p>
        </p:txBody>
      </p:sp>
    </p:spTree>
    <p:extLst>
      <p:ext uri="{BB962C8B-B14F-4D97-AF65-F5344CB8AC3E}">
        <p14:creationId xmlns:p14="http://schemas.microsoft.com/office/powerpoint/2010/main" val="11760022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83074" y="303807"/>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Introduction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our project</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a:extLst>
              <a:ext uri="{FF2B5EF4-FFF2-40B4-BE49-F238E27FC236}">
                <a16:creationId xmlns:a16="http://schemas.microsoft.com/office/drawing/2014/main" id="{C946ADDB-DA01-472E-AF49-2380EFF5EA27}"/>
              </a:ext>
            </a:extLst>
          </p:cNvPr>
          <p:cNvSpPr txBox="1"/>
          <p:nvPr/>
        </p:nvSpPr>
        <p:spPr>
          <a:xfrm>
            <a:off x="755725" y="1072878"/>
            <a:ext cx="3182281" cy="398780"/>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请输入您的标题</a:t>
            </a: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lvl="0" algn="dist">
                <a:defRPr/>
              </a:pPr>
              <a:r>
                <a:rPr lang="en-US" altLang="zh-CN" sz="600" b="1" dirty="0"/>
                <a:t>SOUTH CHINA UNIVERSITY OF TECHNOLOGY</a:t>
              </a:r>
            </a:p>
          </p:txBody>
        </p:sp>
      </p:grpSp>
      <p:pic>
        <p:nvPicPr>
          <p:cNvPr id="2" name="图片 1"/>
          <p:cNvPicPr>
            <a:picLocks noChangeAspect="1"/>
          </p:cNvPicPr>
          <p:nvPr/>
        </p:nvPicPr>
        <p:blipFill>
          <a:blip r:embed="rId6"/>
          <a:stretch>
            <a:fillRect/>
          </a:stretch>
        </p:blipFill>
        <p:spPr>
          <a:xfrm>
            <a:off x="223916" y="1038945"/>
            <a:ext cx="11776647" cy="4641954"/>
          </a:xfrm>
          <a:prstGeom prst="rect">
            <a:avLst/>
          </a:prstGeom>
        </p:spPr>
      </p:pic>
    </p:spTree>
    <p:extLst>
      <p:ext uri="{BB962C8B-B14F-4D97-AF65-F5344CB8AC3E}">
        <p14:creationId xmlns:p14="http://schemas.microsoft.com/office/powerpoint/2010/main" val="4679737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2</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26847" t="21776" r="27896" b="68424"/>
          <a:stretch/>
        </p:blipFill>
        <p:spPr>
          <a:xfrm>
            <a:off x="2135560" y="941826"/>
            <a:ext cx="8276580" cy="1008111"/>
          </a:xfrm>
          <a:prstGeom prst="rect">
            <a:avLst/>
          </a:prstGeom>
        </p:spPr>
      </p:pic>
      <p:pic>
        <p:nvPicPr>
          <p:cNvPr id="3" name="图片 2"/>
          <p:cNvPicPr>
            <a:picLocks noChangeAspect="1"/>
          </p:cNvPicPr>
          <p:nvPr/>
        </p:nvPicPr>
        <p:blipFill rotWithShape="1">
          <a:blip r:embed="rId8"/>
          <a:srcRect l="37799" t="17759" r="39179" b="48285"/>
          <a:stretch/>
        </p:blipFill>
        <p:spPr>
          <a:xfrm>
            <a:off x="908385" y="2082088"/>
            <a:ext cx="5513540" cy="4574362"/>
          </a:xfrm>
          <a:prstGeom prst="rect">
            <a:avLst/>
          </a:prstGeom>
        </p:spPr>
      </p:pic>
      <p:pic>
        <p:nvPicPr>
          <p:cNvPr id="8" name="图片 7"/>
          <p:cNvPicPr>
            <a:picLocks noChangeAspect="1"/>
          </p:cNvPicPr>
          <p:nvPr/>
        </p:nvPicPr>
        <p:blipFill rotWithShape="1">
          <a:blip r:embed="rId9"/>
          <a:srcRect t="45688"/>
          <a:stretch/>
        </p:blipFill>
        <p:spPr>
          <a:xfrm>
            <a:off x="6528048" y="2012272"/>
            <a:ext cx="4752528" cy="4589364"/>
          </a:xfrm>
          <a:prstGeom prst="rect">
            <a:avLst/>
          </a:prstGeom>
        </p:spPr>
      </p:pic>
    </p:spTree>
    <p:extLst>
      <p:ext uri="{BB962C8B-B14F-4D97-AF65-F5344CB8AC3E}">
        <p14:creationId xmlns:p14="http://schemas.microsoft.com/office/powerpoint/2010/main" val="2809255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3</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37805" t="53200" r="44477" b="19233"/>
          <a:stretch/>
        </p:blipFill>
        <p:spPr>
          <a:xfrm>
            <a:off x="2976275" y="824949"/>
            <a:ext cx="6271930" cy="5489073"/>
          </a:xfrm>
          <a:prstGeom prst="rect">
            <a:avLst/>
          </a:prstGeom>
        </p:spPr>
      </p:pic>
      <p:sp>
        <p:nvSpPr>
          <p:cNvPr id="3" name="文本框 2"/>
          <p:cNvSpPr txBox="1"/>
          <p:nvPr/>
        </p:nvSpPr>
        <p:spPr>
          <a:xfrm>
            <a:off x="335361" y="1018461"/>
            <a:ext cx="3699818" cy="461665"/>
          </a:xfrm>
          <a:prstGeom prst="rect">
            <a:avLst/>
          </a:prstGeom>
          <a:noFill/>
        </p:spPr>
        <p:txBody>
          <a:bodyPr wrap="square" rtlCol="0">
            <a:spAutoFit/>
          </a:bodyPr>
          <a:lstStyle/>
          <a:p>
            <a:r>
              <a:rPr lang="en-US" altLang="zh-CN" sz="2400" b="1" dirty="0" smtClean="0"/>
              <a:t>Algorithm: DQN</a:t>
            </a:r>
            <a:endParaRPr lang="zh-CN" altLang="en-US" sz="2400" b="1" dirty="0"/>
          </a:p>
        </p:txBody>
      </p:sp>
    </p:spTree>
    <p:extLst>
      <p:ext uri="{BB962C8B-B14F-4D97-AF65-F5344CB8AC3E}">
        <p14:creationId xmlns:p14="http://schemas.microsoft.com/office/powerpoint/2010/main" val="4072441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4</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31250" t="44800" r="32232" b="20466"/>
          <a:stretch/>
        </p:blipFill>
        <p:spPr>
          <a:xfrm>
            <a:off x="3903710" y="997032"/>
            <a:ext cx="7952930" cy="4254990"/>
          </a:xfrm>
          <a:prstGeom prst="rect">
            <a:avLst/>
          </a:prstGeom>
        </p:spPr>
      </p:pic>
      <p:sp>
        <p:nvSpPr>
          <p:cNvPr id="3" name="文本框 2"/>
          <p:cNvSpPr txBox="1"/>
          <p:nvPr/>
        </p:nvSpPr>
        <p:spPr>
          <a:xfrm>
            <a:off x="621297" y="1212799"/>
            <a:ext cx="3195762" cy="1569660"/>
          </a:xfrm>
          <a:prstGeom prst="rect">
            <a:avLst/>
          </a:prstGeom>
          <a:noFill/>
        </p:spPr>
        <p:txBody>
          <a:bodyPr wrap="square" rtlCol="0">
            <a:spAutoFit/>
          </a:bodyPr>
          <a:lstStyle/>
          <a:p>
            <a:r>
              <a:rPr lang="en-US" altLang="zh-CN" sz="2400" b="1" dirty="0" smtClean="0"/>
              <a:t>Three agents</a:t>
            </a:r>
          </a:p>
          <a:p>
            <a:r>
              <a:rPr lang="en-US" altLang="zh-CN" sz="2400" b="1" dirty="0"/>
              <a:t>Encapsulate </a:t>
            </a:r>
            <a:r>
              <a:rPr lang="en-US" altLang="zh-CN" sz="2400" b="1" dirty="0" smtClean="0"/>
              <a:t>algorithms (PPO) using </a:t>
            </a:r>
            <a:r>
              <a:rPr lang="en-US" altLang="zh-CN" sz="2400" b="1" dirty="0" err="1" smtClean="0"/>
              <a:t>stable_baselines</a:t>
            </a:r>
            <a:r>
              <a:rPr lang="en-US" altLang="zh-CN" sz="2400" b="1" dirty="0" smtClean="0"/>
              <a:t> 3</a:t>
            </a:r>
            <a:endParaRPr lang="zh-CN" altLang="en-US" sz="2400" b="1" dirty="0"/>
          </a:p>
        </p:txBody>
      </p:sp>
    </p:spTree>
    <p:extLst>
      <p:ext uri="{BB962C8B-B14F-4D97-AF65-F5344CB8AC3E}">
        <p14:creationId xmlns:p14="http://schemas.microsoft.com/office/powerpoint/2010/main" val="927558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28030" y="307091"/>
            <a:ext cx="6120680" cy="612775"/>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Iteration</a:t>
            </a:r>
            <a:r>
              <a:rPr kumimoji="0" lang="en-US" altLang="zh-CN" sz="3200" b="1" i="0" u="none" strike="noStrike" kern="1200" cap="none" spc="0" normalizeH="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 of project plans: version 4</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2" name="图片 1"/>
          <p:cNvPicPr>
            <a:picLocks noChangeAspect="1"/>
          </p:cNvPicPr>
          <p:nvPr/>
        </p:nvPicPr>
        <p:blipFill rotWithShape="1">
          <a:blip r:embed="rId7"/>
          <a:srcRect l="31219" t="16354" r="33344" b="7453"/>
          <a:stretch/>
        </p:blipFill>
        <p:spPr>
          <a:xfrm>
            <a:off x="3852241" y="919866"/>
            <a:ext cx="4519997" cy="5466598"/>
          </a:xfrm>
          <a:prstGeom prst="rect">
            <a:avLst/>
          </a:prstGeom>
        </p:spPr>
      </p:pic>
    </p:spTree>
    <p:extLst>
      <p:ext uri="{BB962C8B-B14F-4D97-AF65-F5344CB8AC3E}">
        <p14:creationId xmlns:p14="http://schemas.microsoft.com/office/powerpoint/2010/main" val="4041671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034980" y="208532"/>
            <a:ext cx="6120680"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a:t>Division of labor</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F2EAD76E-80E2-4702-BF6A-13DAF0D3285D}"/>
              </a:ext>
            </a:extLst>
          </p:cNvPr>
          <p:cNvSpPr txBox="1"/>
          <p:nvPr/>
        </p:nvSpPr>
        <p:spPr>
          <a:xfrm>
            <a:off x="10505565" y="6398695"/>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2" name="文本框 1"/>
          <p:cNvSpPr txBox="1"/>
          <p:nvPr/>
        </p:nvSpPr>
        <p:spPr>
          <a:xfrm>
            <a:off x="678720" y="1167185"/>
            <a:ext cx="11228795" cy="3785652"/>
          </a:xfrm>
          <a:prstGeom prst="rect">
            <a:avLst/>
          </a:prstGeom>
          <a:noFill/>
        </p:spPr>
        <p:txBody>
          <a:bodyPr wrap="square" rtlCol="0">
            <a:spAutoFit/>
          </a:bodyPr>
          <a:lstStyle/>
          <a:p>
            <a:r>
              <a:rPr lang="en-US" altLang="zh-CN" sz="2400" b="1" dirty="0"/>
              <a:t>Group Name: </a:t>
            </a:r>
            <a:r>
              <a:rPr lang="en-US" altLang="zh-CN" sz="2400" b="1" dirty="0" smtClean="0">
                <a:solidFill>
                  <a:srgbClr val="024282"/>
                </a:solidFill>
              </a:rPr>
              <a:t>Polaris</a:t>
            </a:r>
          </a:p>
          <a:p>
            <a:r>
              <a:rPr lang="en-US" altLang="zh-CN" sz="2400" b="1" dirty="0" smtClean="0">
                <a:solidFill>
                  <a:srgbClr val="024282"/>
                </a:solidFill>
              </a:rPr>
              <a:t> </a:t>
            </a:r>
            <a:r>
              <a:rPr lang="en-US" altLang="zh-CN" sz="2400" b="1" dirty="0" smtClean="0"/>
              <a:t>Group </a:t>
            </a:r>
            <a:r>
              <a:rPr lang="en-US" altLang="zh-CN" sz="2400" b="1" dirty="0"/>
              <a:t>Members</a:t>
            </a:r>
            <a:r>
              <a:rPr lang="en-US" altLang="zh-CN" sz="2400" b="1" dirty="0" smtClean="0"/>
              <a:t>:</a:t>
            </a:r>
          </a:p>
          <a:p>
            <a:r>
              <a:rPr lang="en-US" altLang="zh-CN" sz="2400" b="1" dirty="0" smtClean="0">
                <a:solidFill>
                  <a:srgbClr val="024282"/>
                </a:solidFill>
              </a:rPr>
              <a:t>Yongjie </a:t>
            </a:r>
            <a:r>
              <a:rPr lang="en-US" altLang="zh-CN" sz="2400" b="1" dirty="0">
                <a:solidFill>
                  <a:srgbClr val="024282"/>
                </a:solidFill>
              </a:rPr>
              <a:t>Liang (Ragan): </a:t>
            </a:r>
            <a:r>
              <a:rPr lang="en-US" altLang="zh-CN" sz="2400" b="1" dirty="0" smtClean="0">
                <a:solidFill>
                  <a:srgbClr val="024282"/>
                </a:solidFill>
              </a:rPr>
              <a:t>Environment &amp; Algorithm </a:t>
            </a:r>
            <a:r>
              <a:rPr lang="en-US" altLang="zh-CN" sz="2400" b="1" dirty="0">
                <a:solidFill>
                  <a:srgbClr val="024282"/>
                </a:solidFill>
              </a:rPr>
              <a:t>selection and code </a:t>
            </a:r>
            <a:r>
              <a:rPr lang="en-US" altLang="zh-CN" sz="2400" b="1" dirty="0" smtClean="0">
                <a:solidFill>
                  <a:srgbClr val="024282"/>
                </a:solidFill>
              </a:rPr>
              <a:t>implementation, documentation</a:t>
            </a:r>
          </a:p>
          <a:p>
            <a:r>
              <a:rPr lang="en-US" altLang="zh-CN" sz="2400" b="1" dirty="0" smtClean="0">
                <a:solidFill>
                  <a:srgbClr val="024282"/>
                </a:solidFill>
              </a:rPr>
              <a:t>Weiyue </a:t>
            </a:r>
            <a:r>
              <a:rPr lang="en-US" altLang="zh-CN" sz="2400" b="1" dirty="0">
                <a:solidFill>
                  <a:srgbClr val="024282"/>
                </a:solidFill>
              </a:rPr>
              <a:t>Zhang: Configuration of the code environment and finding code </a:t>
            </a:r>
            <a:r>
              <a:rPr lang="en-US" altLang="zh-CN" sz="2400" b="1" dirty="0" smtClean="0">
                <a:solidFill>
                  <a:srgbClr val="024282"/>
                </a:solidFill>
              </a:rPr>
              <a:t>examples</a:t>
            </a:r>
          </a:p>
          <a:p>
            <a:r>
              <a:rPr lang="en-US" altLang="zh-CN" sz="2400" b="1" dirty="0" err="1" smtClean="0">
                <a:solidFill>
                  <a:srgbClr val="024282"/>
                </a:solidFill>
              </a:rPr>
              <a:t>Jieyi</a:t>
            </a:r>
            <a:r>
              <a:rPr lang="en-US" altLang="zh-CN" sz="2400" b="1" dirty="0" smtClean="0">
                <a:solidFill>
                  <a:srgbClr val="024282"/>
                </a:solidFill>
              </a:rPr>
              <a:t> Sun (Team leader): Task </a:t>
            </a:r>
            <a:r>
              <a:rPr lang="en-US" altLang="zh-CN" sz="2400" b="1" dirty="0">
                <a:solidFill>
                  <a:srgbClr val="024282"/>
                </a:solidFill>
              </a:rPr>
              <a:t>assignment and group </a:t>
            </a:r>
            <a:r>
              <a:rPr lang="en-US" altLang="zh-CN" sz="2400" b="1" dirty="0" smtClean="0">
                <a:solidFill>
                  <a:srgbClr val="024282"/>
                </a:solidFill>
              </a:rPr>
              <a:t>management</a:t>
            </a:r>
          </a:p>
          <a:p>
            <a:r>
              <a:rPr lang="en-US" altLang="zh-CN" sz="2400" b="1" dirty="0" err="1" smtClean="0">
                <a:solidFill>
                  <a:srgbClr val="024282"/>
                </a:solidFill>
              </a:rPr>
              <a:t>Ruoqi</a:t>
            </a:r>
            <a:r>
              <a:rPr lang="en-US" altLang="zh-CN" sz="2400" b="1" dirty="0" smtClean="0">
                <a:solidFill>
                  <a:srgbClr val="024282"/>
                </a:solidFill>
              </a:rPr>
              <a:t> </a:t>
            </a:r>
            <a:r>
              <a:rPr lang="en-US" altLang="zh-CN" sz="2400" b="1" dirty="0">
                <a:solidFill>
                  <a:srgbClr val="024282"/>
                </a:solidFill>
              </a:rPr>
              <a:t>Chen: Algorithm </a:t>
            </a:r>
            <a:r>
              <a:rPr lang="en-US" altLang="zh-CN" sz="2400" b="1" dirty="0" smtClean="0">
                <a:solidFill>
                  <a:srgbClr val="024282"/>
                </a:solidFill>
              </a:rPr>
              <a:t>material, </a:t>
            </a:r>
            <a:r>
              <a:rPr lang="en-US" altLang="zh-CN" sz="2400" b="1" dirty="0">
                <a:solidFill>
                  <a:srgbClr val="024282"/>
                </a:solidFill>
              </a:rPr>
              <a:t>data search</a:t>
            </a:r>
            <a:r>
              <a:rPr lang="en-US" altLang="zh-CN" sz="2400" b="1" dirty="0" smtClean="0">
                <a:solidFill>
                  <a:srgbClr val="024282"/>
                </a:solidFill>
              </a:rPr>
              <a:t>, PPT production</a:t>
            </a:r>
            <a:r>
              <a:rPr lang="en-US" altLang="zh-CN" sz="2400" b="1" dirty="0">
                <a:solidFill>
                  <a:srgbClr val="024282"/>
                </a:solidFill>
              </a:rPr>
              <a:t>, </a:t>
            </a:r>
            <a:r>
              <a:rPr lang="en-US" altLang="zh-CN" sz="2400" b="1" dirty="0" smtClean="0">
                <a:solidFill>
                  <a:srgbClr val="024282"/>
                </a:solidFill>
              </a:rPr>
              <a:t>assisting </a:t>
            </a:r>
            <a:r>
              <a:rPr lang="en-US" altLang="zh-CN" sz="2400" b="1" dirty="0">
                <a:solidFill>
                  <a:srgbClr val="024282"/>
                </a:solidFill>
              </a:rPr>
              <a:t>in code </a:t>
            </a:r>
            <a:r>
              <a:rPr lang="en-US" altLang="zh-CN" sz="2400" b="1" dirty="0" smtClean="0">
                <a:solidFill>
                  <a:srgbClr val="024282"/>
                </a:solidFill>
              </a:rPr>
              <a:t>implementation</a:t>
            </a:r>
          </a:p>
          <a:p>
            <a:r>
              <a:rPr lang="en-US" altLang="zh-CN" sz="2400" b="1" dirty="0" err="1" smtClean="0">
                <a:solidFill>
                  <a:srgbClr val="024282"/>
                </a:solidFill>
              </a:rPr>
              <a:t>Yuxuan</a:t>
            </a:r>
            <a:r>
              <a:rPr lang="en-US" altLang="zh-CN" sz="2400" b="1" dirty="0" smtClean="0">
                <a:solidFill>
                  <a:srgbClr val="024282"/>
                </a:solidFill>
              </a:rPr>
              <a:t> </a:t>
            </a:r>
            <a:r>
              <a:rPr lang="en-US" altLang="zh-CN" sz="2400" b="1" dirty="0">
                <a:solidFill>
                  <a:srgbClr val="024282"/>
                </a:solidFill>
              </a:rPr>
              <a:t>Chen: Assist with running </a:t>
            </a:r>
            <a:r>
              <a:rPr lang="en-US" altLang="zh-CN" sz="2400" b="1" dirty="0" smtClean="0">
                <a:solidFill>
                  <a:srgbClr val="024282"/>
                </a:solidFill>
              </a:rPr>
              <a:t>routines, finding games, searching information</a:t>
            </a:r>
          </a:p>
          <a:p>
            <a:r>
              <a:rPr lang="en-US" altLang="zh-CN" sz="2400" b="1" dirty="0" err="1" smtClean="0">
                <a:solidFill>
                  <a:srgbClr val="024282"/>
                </a:solidFill>
              </a:rPr>
              <a:t>Yihao</a:t>
            </a:r>
            <a:r>
              <a:rPr lang="en-US" altLang="zh-CN" sz="2400" b="1" dirty="0" smtClean="0">
                <a:solidFill>
                  <a:srgbClr val="024282"/>
                </a:solidFill>
              </a:rPr>
              <a:t> </a:t>
            </a:r>
            <a:r>
              <a:rPr lang="en-US" altLang="zh-CN" sz="2400" b="1" dirty="0">
                <a:solidFill>
                  <a:srgbClr val="024282"/>
                </a:solidFill>
              </a:rPr>
              <a:t>Shen</a:t>
            </a:r>
            <a:r>
              <a:rPr lang="en-US" altLang="zh-CN" sz="2400" b="1" dirty="0" smtClean="0">
                <a:solidFill>
                  <a:srgbClr val="024282"/>
                </a:solidFill>
              </a:rPr>
              <a:t>: Data </a:t>
            </a:r>
            <a:r>
              <a:rPr lang="en-US" altLang="zh-CN" sz="2400" b="1" dirty="0">
                <a:solidFill>
                  <a:srgbClr val="024282"/>
                </a:solidFill>
              </a:rPr>
              <a:t>processing and visualization(pandas</a:t>
            </a:r>
            <a:r>
              <a:rPr lang="en-US" altLang="zh-CN" sz="2400" b="1" dirty="0" smtClean="0">
                <a:solidFill>
                  <a:srgbClr val="024282"/>
                </a:solidFill>
              </a:rPr>
              <a:t>, </a:t>
            </a:r>
            <a:r>
              <a:rPr lang="en-US" altLang="zh-CN" sz="2400" b="1" dirty="0" err="1" smtClean="0">
                <a:solidFill>
                  <a:srgbClr val="024282"/>
                </a:solidFill>
              </a:rPr>
              <a:t>matplotlib</a:t>
            </a:r>
            <a:r>
              <a:rPr lang="en-US" altLang="zh-CN" sz="2400" b="1" dirty="0">
                <a:solidFill>
                  <a:srgbClr val="024282"/>
                </a:solidFill>
              </a:rPr>
              <a:t>)</a:t>
            </a:r>
            <a:endParaRPr lang="zh-CN" altLang="en-US" sz="1400" dirty="0"/>
          </a:p>
        </p:txBody>
      </p:sp>
    </p:spTree>
    <p:extLst>
      <p:ext uri="{BB962C8B-B14F-4D97-AF65-F5344CB8AC3E}">
        <p14:creationId xmlns:p14="http://schemas.microsoft.com/office/powerpoint/2010/main" val="26215702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74FAECE-52C2-4A19-98CB-143BFA01D6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3706" y="1453869"/>
            <a:ext cx="6940571" cy="6940571"/>
          </a:xfrm>
          <a:prstGeom prst="rect">
            <a:avLst/>
          </a:prstGeom>
        </p:spPr>
      </p:pic>
      <p:pic>
        <p:nvPicPr>
          <p:cNvPr id="8" name="图片 7">
            <a:extLst>
              <a:ext uri="{FF2B5EF4-FFF2-40B4-BE49-F238E27FC236}">
                <a16:creationId xmlns:a16="http://schemas.microsoft.com/office/drawing/2014/main" id="{FE573614-05E6-400F-AF88-EA6961E083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346" y="116631"/>
            <a:ext cx="11809307" cy="5226781"/>
          </a:xfrm>
          <a:prstGeom prst="rect">
            <a:avLst/>
          </a:prstGeom>
        </p:spPr>
      </p:pic>
      <p:sp>
        <p:nvSpPr>
          <p:cNvPr id="7" name="矩形 6">
            <a:extLst>
              <a:ext uri="{FF2B5EF4-FFF2-40B4-BE49-F238E27FC236}">
                <a16:creationId xmlns:a16="http://schemas.microsoft.com/office/drawing/2014/main" id="{C9FC9252-9697-4073-AFE0-28B73C8FCF98}"/>
              </a:ext>
            </a:extLst>
          </p:cNvPr>
          <p:cNvSpPr/>
          <p:nvPr/>
        </p:nvSpPr>
        <p:spPr>
          <a:xfrm>
            <a:off x="191342" y="116631"/>
            <a:ext cx="11809312" cy="5226782"/>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平行四边形 9">
            <a:extLst>
              <a:ext uri="{FF2B5EF4-FFF2-40B4-BE49-F238E27FC236}">
                <a16:creationId xmlns:a16="http://schemas.microsoft.com/office/drawing/2014/main" id="{193FE55D-C9BC-4524-BCA9-805B717C2634}"/>
              </a:ext>
            </a:extLst>
          </p:cNvPr>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文本占位符 30">
            <a:extLst>
              <a:ext uri="{FF2B5EF4-FFF2-40B4-BE49-F238E27FC236}">
                <a16:creationId xmlns:a16="http://schemas.microsoft.com/office/drawing/2014/main" id="{AEC1EBF5-5340-4DC9-8A70-4D38A7CD9401}"/>
              </a:ext>
            </a:extLst>
          </p:cNvPr>
          <p:cNvSpPr txBox="1">
            <a:spLocks/>
          </p:cNvSpPr>
          <p:nvPr/>
        </p:nvSpPr>
        <p:spPr>
          <a:xfrm>
            <a:off x="3121932"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汇报人：小邱小邱</a:t>
            </a:r>
          </a:p>
        </p:txBody>
      </p:sp>
      <p:sp>
        <p:nvSpPr>
          <p:cNvPr id="16" name="文本占位符 31">
            <a:extLst>
              <a:ext uri="{FF2B5EF4-FFF2-40B4-BE49-F238E27FC236}">
                <a16:creationId xmlns:a16="http://schemas.microsoft.com/office/drawing/2014/main" id="{DF081BEA-0677-4367-99A9-244DBE9DC50B}"/>
              </a:ext>
            </a:extLst>
          </p:cNvPr>
          <p:cNvSpPr txBox="1">
            <a:spLocks/>
          </p:cNvSpPr>
          <p:nvPr/>
        </p:nvSpPr>
        <p:spPr>
          <a:xfrm>
            <a:off x="6460218" y="603386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指导老师：大邱大邱</a:t>
            </a:r>
          </a:p>
        </p:txBody>
      </p:sp>
      <p:sp>
        <p:nvSpPr>
          <p:cNvPr id="17" name="文本占位符 32">
            <a:extLst>
              <a:ext uri="{FF2B5EF4-FFF2-40B4-BE49-F238E27FC236}">
                <a16:creationId xmlns:a16="http://schemas.microsoft.com/office/drawing/2014/main" id="{272C9CE6-48E9-484C-AF23-6EFF74EA78D6}"/>
              </a:ext>
            </a:extLst>
          </p:cNvPr>
          <p:cNvSpPr txBox="1">
            <a:spLocks/>
          </p:cNvSpPr>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altLang="zh-CN" dirty="0" smtClean="0"/>
              <a:t>24</a:t>
            </a:r>
            <a:r>
              <a:rPr lang="en-US" altLang="zh-CN" baseline="30000" dirty="0" smtClean="0"/>
              <a:t>th</a:t>
            </a:r>
            <a:r>
              <a:rPr lang="en-US" altLang="zh-CN" dirty="0" smtClean="0"/>
              <a:t> Aug, 2022</a:t>
            </a:r>
            <a:endPar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2596A22E-0102-4B6E-A7A4-6C721B1B3A4B}"/>
              </a:ext>
            </a:extLst>
          </p:cNvPr>
          <p:cNvGrpSpPr/>
          <p:nvPr/>
        </p:nvGrpSpPr>
        <p:grpSpPr>
          <a:xfrm>
            <a:off x="3494492" y="972669"/>
            <a:ext cx="5203015" cy="1342758"/>
            <a:chOff x="3699005" y="392633"/>
            <a:chExt cx="5203015" cy="1342758"/>
          </a:xfrm>
        </p:grpSpPr>
        <p:grpSp>
          <p:nvGrpSpPr>
            <p:cNvPr id="19" name="组合 18">
              <a:extLst>
                <a:ext uri="{FF2B5EF4-FFF2-40B4-BE49-F238E27FC236}">
                  <a16:creationId xmlns:a16="http://schemas.microsoft.com/office/drawing/2014/main" id="{AF67C395-B8AF-42A0-B26C-7E2CF6A7383C}"/>
                </a:ext>
              </a:extLst>
            </p:cNvPr>
            <p:cNvGrpSpPr/>
            <p:nvPr/>
          </p:nvGrpSpPr>
          <p:grpSpPr>
            <a:xfrm>
              <a:off x="3699005" y="392633"/>
              <a:ext cx="5203015" cy="1342758"/>
              <a:chOff x="5843814" y="1473727"/>
              <a:chExt cx="6694009" cy="1727546"/>
            </a:xfrm>
          </p:grpSpPr>
          <p:pic>
            <p:nvPicPr>
              <p:cNvPr id="28" name="图片 27">
                <a:extLst>
                  <a:ext uri="{FF2B5EF4-FFF2-40B4-BE49-F238E27FC236}">
                    <a16:creationId xmlns:a16="http://schemas.microsoft.com/office/drawing/2014/main" id="{18BAD2C6-5A4A-4E68-9A0F-3475416C65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43814" y="1473727"/>
                <a:ext cx="1727542" cy="1727546"/>
              </a:xfrm>
              <a:prstGeom prst="rect">
                <a:avLst/>
              </a:prstGeom>
            </p:spPr>
          </p:pic>
          <p:pic>
            <p:nvPicPr>
              <p:cNvPr id="29" name="图片 28">
                <a:extLst>
                  <a:ext uri="{FF2B5EF4-FFF2-40B4-BE49-F238E27FC236}">
                    <a16:creationId xmlns:a16="http://schemas.microsoft.com/office/drawing/2014/main" id="{F6287D56-5F96-4E16-937D-ED163887134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673354" y="1534235"/>
                <a:ext cx="4864469" cy="1117175"/>
              </a:xfrm>
              <a:prstGeom prst="rect">
                <a:avLst/>
              </a:prstGeom>
            </p:spPr>
          </p:pic>
        </p:grpSp>
        <p:sp>
          <p:nvSpPr>
            <p:cNvPr id="26" name="矩形 25">
              <a:extLst>
                <a:ext uri="{FF2B5EF4-FFF2-40B4-BE49-F238E27FC236}">
                  <a16:creationId xmlns:a16="http://schemas.microsoft.com/office/drawing/2014/main" id="{47086655-F42A-4DF6-8A53-4E2FC5EEFB07}"/>
                </a:ext>
              </a:extLst>
            </p:cNvPr>
            <p:cNvSpPr/>
            <p:nvPr/>
          </p:nvSpPr>
          <p:spPr>
            <a:xfrm>
              <a:off x="5177175" y="1318044"/>
              <a:ext cx="3724845"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SOUTH CHINA UNIVERSITY OF TECHNOLOGY</a:t>
              </a:r>
            </a:p>
          </p:txBody>
        </p:sp>
      </p:grpSp>
      <p:sp>
        <p:nvSpPr>
          <p:cNvPr id="21" name="文本占位符 24">
            <a:extLst>
              <a:ext uri="{FF2B5EF4-FFF2-40B4-BE49-F238E27FC236}">
                <a16:creationId xmlns:a16="http://schemas.microsoft.com/office/drawing/2014/main" id="{19E8691F-234D-4CE6-952E-2B852914D9AA}"/>
              </a:ext>
            </a:extLst>
          </p:cNvPr>
          <p:cNvSpPr txBox="1">
            <a:spLocks/>
          </p:cNvSpPr>
          <p:nvPr/>
        </p:nvSpPr>
        <p:spPr>
          <a:xfrm>
            <a:off x="302883" y="2309330"/>
            <a:ext cx="11809312" cy="14156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altLang="zh-CN" sz="7200" b="1" i="1"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Thanks</a:t>
            </a:r>
            <a:r>
              <a:rPr kumimoji="0" lang="en-US" altLang="zh-CN" sz="7200" b="1" i="1" u="none" strike="noStrike" kern="1200" cap="none" spc="0" normalizeH="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for listening</a:t>
            </a:r>
            <a:r>
              <a:rPr kumimoji="0" lang="zh-CN" altLang="en-US" sz="7200" b="1" i="1"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endParaRPr kumimoji="0" lang="zh-CN" altLang="en-US" sz="7200" b="1" i="1"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B1273B1E-2A16-49D0-BC01-C8BAFF99BE79}"/>
              </a:ext>
            </a:extLst>
          </p:cNvPr>
          <p:cNvCxnSpPr/>
          <p:nvPr/>
        </p:nvCxnSpPr>
        <p:spPr>
          <a:xfrm>
            <a:off x="2567608" y="3873448"/>
            <a:ext cx="69127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469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C40D3CC-77A7-4EF7-B123-60B81ACA3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69" y="0"/>
            <a:ext cx="7613152" cy="7613152"/>
          </a:xfrm>
          <a:prstGeom prst="rect">
            <a:avLst/>
          </a:prstGeom>
        </p:spPr>
      </p:pic>
      <p:sp>
        <p:nvSpPr>
          <p:cNvPr id="2" name="文本占位符 3">
            <a:extLst>
              <a:ext uri="{FF2B5EF4-FFF2-40B4-BE49-F238E27FC236}">
                <a16:creationId xmlns:a16="http://schemas.microsoft.com/office/drawing/2014/main" id="{B003DBEA-DCA9-4367-9C7D-276E86308A89}"/>
              </a:ext>
            </a:extLst>
          </p:cNvPr>
          <p:cNvSpPr txBox="1">
            <a:spLocks/>
          </p:cNvSpPr>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02</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a:extLst>
              <a:ext uri="{FF2B5EF4-FFF2-40B4-BE49-F238E27FC236}">
                <a16:creationId xmlns:a16="http://schemas.microsoft.com/office/drawing/2014/main" id="{0596444F-0E55-45FB-ADDC-7CB49F17B057}"/>
              </a:ext>
            </a:extLst>
          </p:cNvPr>
          <p:cNvSpPr txBox="1">
            <a:spLocks/>
          </p:cNvSpPr>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77" fontAlgn="base">
              <a:lnSpc>
                <a:spcPct val="100000"/>
              </a:lnSpc>
              <a:spcBef>
                <a:spcPct val="0"/>
              </a:spcBef>
              <a:spcAft>
                <a:spcPct val="0"/>
              </a:spcAft>
              <a:defRPr/>
            </a:pPr>
            <a:r>
              <a:rPr lang="en-US" altLang="zh-CN" sz="6600" dirty="0">
                <a:latin typeface="微软雅黑"/>
                <a:ea typeface="微软雅黑"/>
              </a:rPr>
              <a:t>Methodology</a:t>
            </a:r>
            <a:endParaRPr lang="zh-CN" altLang="en-US" sz="6600" dirty="0">
              <a:latin typeface="微软雅黑"/>
              <a:ea typeface="微软雅黑"/>
            </a:endParaRPr>
          </a:p>
        </p:txBody>
      </p:sp>
      <p:grpSp>
        <p:nvGrpSpPr>
          <p:cNvPr id="4" name="组合 3">
            <a:extLst>
              <a:ext uri="{FF2B5EF4-FFF2-40B4-BE49-F238E27FC236}">
                <a16:creationId xmlns:a16="http://schemas.microsoft.com/office/drawing/2014/main" id="{2803D4B4-1DA9-48D5-9DA1-22E2C28CE9E8}"/>
              </a:ext>
            </a:extLst>
          </p:cNvPr>
          <p:cNvGrpSpPr/>
          <p:nvPr/>
        </p:nvGrpSpPr>
        <p:grpSpPr>
          <a:xfrm>
            <a:off x="-3049556" y="-2033814"/>
            <a:ext cx="7489372" cy="4795157"/>
            <a:chOff x="-3802743" y="-2148114"/>
            <a:chExt cx="7489372" cy="4795157"/>
          </a:xfrm>
        </p:grpSpPr>
        <p:sp>
          <p:nvSpPr>
            <p:cNvPr id="5" name="平行四边形 4">
              <a:extLst>
                <a:ext uri="{FF2B5EF4-FFF2-40B4-BE49-F238E27FC236}">
                  <a16:creationId xmlns:a16="http://schemas.microsoft.com/office/drawing/2014/main" id="{06200922-3CF6-4931-BC88-44D4B19E806C}"/>
                </a:ext>
              </a:extLst>
            </p:cNvPr>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2D15F4C6-AC88-41C4-9097-B10E7060E768}"/>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6">
            <a:extLst>
              <a:ext uri="{FF2B5EF4-FFF2-40B4-BE49-F238E27FC236}">
                <a16:creationId xmlns:a16="http://schemas.microsoft.com/office/drawing/2014/main" id="{1B02D87A-F649-476F-8BC8-FB6C4075F1AC}"/>
              </a:ext>
            </a:extLst>
          </p:cNvPr>
          <p:cNvGrpSpPr/>
          <p:nvPr/>
        </p:nvGrpSpPr>
        <p:grpSpPr>
          <a:xfrm flipH="1" flipV="1">
            <a:off x="7824192" y="4149080"/>
            <a:ext cx="7489372" cy="4651141"/>
            <a:chOff x="-3802743" y="-2004098"/>
            <a:chExt cx="7489372" cy="4651141"/>
          </a:xfrm>
        </p:grpSpPr>
        <p:sp>
          <p:nvSpPr>
            <p:cNvPr id="8" name="平行四边形 7">
              <a:extLst>
                <a:ext uri="{FF2B5EF4-FFF2-40B4-BE49-F238E27FC236}">
                  <a16:creationId xmlns:a16="http://schemas.microsoft.com/office/drawing/2014/main" id="{7FE902F3-E032-4929-AF5F-9660584777C6}"/>
                </a:ext>
              </a:extLst>
            </p:cNvPr>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平行四边形 8">
              <a:extLst>
                <a:ext uri="{FF2B5EF4-FFF2-40B4-BE49-F238E27FC236}">
                  <a16:creationId xmlns:a16="http://schemas.microsoft.com/office/drawing/2014/main" id="{81F4CA57-0574-43E4-8476-CA9509AA4163}"/>
                </a:ext>
              </a:extLst>
            </p:cNvPr>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16" name="直接连接符 15">
            <a:extLst>
              <a:ext uri="{FF2B5EF4-FFF2-40B4-BE49-F238E27FC236}">
                <a16:creationId xmlns:a16="http://schemas.microsoft.com/office/drawing/2014/main" id="{32FBF787-E511-4917-B553-A562828617B2}"/>
              </a:ext>
            </a:extLst>
          </p:cNvPr>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4F0EEF25-0977-451B-93CD-658DEF0528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9357" y="6326911"/>
            <a:ext cx="2808926" cy="377671"/>
          </a:xfrm>
          <a:prstGeom prst="rect">
            <a:avLst/>
          </a:prstGeom>
        </p:spPr>
      </p:pic>
      <p:grpSp>
        <p:nvGrpSpPr>
          <p:cNvPr id="18" name="组合 17">
            <a:extLst>
              <a:ext uri="{FF2B5EF4-FFF2-40B4-BE49-F238E27FC236}">
                <a16:creationId xmlns:a16="http://schemas.microsoft.com/office/drawing/2014/main" id="{E054296B-E3E8-44B1-B2E6-6AE0606060B4}"/>
              </a:ext>
            </a:extLst>
          </p:cNvPr>
          <p:cNvGrpSpPr/>
          <p:nvPr/>
        </p:nvGrpSpPr>
        <p:grpSpPr>
          <a:xfrm>
            <a:off x="9308988" y="159070"/>
            <a:ext cx="2626798" cy="731768"/>
            <a:chOff x="3522921" y="345673"/>
            <a:chExt cx="5160960" cy="1437731"/>
          </a:xfrm>
        </p:grpSpPr>
        <p:grpSp>
          <p:nvGrpSpPr>
            <p:cNvPr id="19" name="组合 18">
              <a:extLst>
                <a:ext uri="{FF2B5EF4-FFF2-40B4-BE49-F238E27FC236}">
                  <a16:creationId xmlns:a16="http://schemas.microsoft.com/office/drawing/2014/main" id="{DDEAEA6F-856C-483D-808B-6088B2D8079F}"/>
                </a:ext>
              </a:extLst>
            </p:cNvPr>
            <p:cNvGrpSpPr/>
            <p:nvPr/>
          </p:nvGrpSpPr>
          <p:grpSpPr>
            <a:xfrm>
              <a:off x="3522921" y="345673"/>
              <a:ext cx="4998792" cy="1437731"/>
              <a:chOff x="5617273" y="1413311"/>
              <a:chExt cx="6431265" cy="1849733"/>
            </a:xfrm>
          </p:grpSpPr>
          <p:pic>
            <p:nvPicPr>
              <p:cNvPr id="21" name="图片 20">
                <a:extLst>
                  <a:ext uri="{FF2B5EF4-FFF2-40B4-BE49-F238E27FC236}">
                    <a16:creationId xmlns:a16="http://schemas.microsoft.com/office/drawing/2014/main" id="{4EF5285B-1654-4474-B0B0-213327368A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22" name="图片 21">
                <a:extLst>
                  <a:ext uri="{FF2B5EF4-FFF2-40B4-BE49-F238E27FC236}">
                    <a16:creationId xmlns:a16="http://schemas.microsoft.com/office/drawing/2014/main" id="{9C64B413-E7FD-4722-A2C8-DBA7F075B2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08072" y="1640051"/>
                <a:ext cx="4540466" cy="985037"/>
              </a:xfrm>
              <a:prstGeom prst="rect">
                <a:avLst/>
              </a:prstGeom>
            </p:spPr>
          </p:pic>
        </p:grpSp>
        <p:sp>
          <p:nvSpPr>
            <p:cNvPr id="20" name="矩形 19">
              <a:extLst>
                <a:ext uri="{FF2B5EF4-FFF2-40B4-BE49-F238E27FC236}">
                  <a16:creationId xmlns:a16="http://schemas.microsoft.com/office/drawing/2014/main" id="{9C334155-FC0B-4244-9B62-8C65F4638ADE}"/>
                </a:ext>
              </a:extLst>
            </p:cNvPr>
            <p:cNvSpPr/>
            <p:nvPr/>
          </p:nvSpPr>
          <p:spPr>
            <a:xfrm>
              <a:off x="4960649" y="1238088"/>
              <a:ext cx="3723232" cy="393055"/>
            </a:xfrm>
            <a:prstGeom prst="rect">
              <a:avLst/>
            </a:prstGeom>
          </p:spPr>
          <p:txBody>
            <a:bodyPr wrap="square">
              <a:spAutoFit/>
            </a:bodyPr>
            <a:lstStyle/>
            <a:p>
              <a:pPr lvl="0" algn="dist">
                <a:defRPr/>
              </a:pPr>
              <a:r>
                <a:rPr lang="en-US" altLang="zh-CN" sz="700" b="1" dirty="0"/>
                <a:t>SOUTH CHINA UNIVERSITY OF TECHNOLOGY</a:t>
              </a:r>
            </a:p>
          </p:txBody>
        </p:sp>
      </p:grpSp>
    </p:spTree>
    <p:extLst>
      <p:ext uri="{BB962C8B-B14F-4D97-AF65-F5344CB8AC3E}">
        <p14:creationId xmlns:p14="http://schemas.microsoft.com/office/powerpoint/2010/main" val="9542770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Library</a:t>
            </a:r>
            <a:r>
              <a:rPr kumimoji="0" lang="zh-CN" altLang="en-US" sz="3200" b="1" i="0" u="none" strike="noStrike" kern="1200" cap="none" spc="0" normalizeH="0" baseline="0" noProof="0" dirty="0" smtClean="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lang="en-US" altLang="zh-CN" dirty="0"/>
              <a:t> </a:t>
            </a:r>
            <a:r>
              <a:rPr lang="en-US" altLang="zh-CN" dirty="0" err="1"/>
              <a:t>PettingZoo</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18" name="矩形 17">
            <a:extLst>
              <a:ext uri="{FF2B5EF4-FFF2-40B4-BE49-F238E27FC236}">
                <a16:creationId xmlns:a16="http://schemas.microsoft.com/office/drawing/2014/main" id="{4D7DCAB6-AA0A-464D-8B1C-0B978EB562E2}"/>
              </a:ext>
            </a:extLst>
          </p:cNvPr>
          <p:cNvSpPr/>
          <p:nvPr/>
        </p:nvSpPr>
        <p:spPr>
          <a:xfrm>
            <a:off x="367839" y="2022260"/>
            <a:ext cx="11344784" cy="1145955"/>
          </a:xfrm>
          <a:prstGeom prst="rect">
            <a:avLst/>
          </a:prstGeom>
        </p:spPr>
        <p:txBody>
          <a:bodyPr wrap="square">
            <a:spAutoFit/>
          </a:bodyPr>
          <a:lstStyle/>
          <a:p>
            <a:pPr>
              <a:lnSpc>
                <a:spcPct val="150000"/>
              </a:lnSpc>
            </a:pPr>
            <a:r>
              <a:rPr lang="en-US" altLang="zh-CN" sz="2800" b="1" dirty="0" err="1">
                <a:solidFill>
                  <a:srgbClr val="024282"/>
                </a:solidFill>
                <a:latin typeface="微软雅黑" panose="020B0503020204020204" pitchFamily="34" charset="-122"/>
                <a:ea typeface="微软雅黑" panose="020B0503020204020204" pitchFamily="34" charset="-122"/>
              </a:rPr>
              <a:t>PettingZoo</a:t>
            </a:r>
            <a:r>
              <a:rPr lang="en-US" altLang="zh-CN" sz="2800" b="1" dirty="0">
                <a:solidFill>
                  <a:srgbClr val="024282"/>
                </a:solidFill>
                <a:latin typeface="微软雅黑" panose="020B0503020204020204" pitchFamily="34" charset="-122"/>
                <a:ea typeface="微软雅黑" panose="020B0503020204020204" pitchFamily="34" charset="-122"/>
              </a:rPr>
              <a:t> </a:t>
            </a:r>
            <a:r>
              <a:rPr lang="en-US" altLang="zh-CN" sz="2000" b="1" dirty="0">
                <a:solidFill>
                  <a:srgbClr val="024282"/>
                </a:solidFill>
                <a:latin typeface="微软雅黑" panose="020B0503020204020204" pitchFamily="34" charset="-122"/>
                <a:ea typeface="微软雅黑" panose="020B0503020204020204" pitchFamily="34" charset="-122"/>
              </a:rPr>
              <a:t>is a Python library for conducting research in multi-agent reinforcement learning, akin to a multi-agent version of Gym.</a:t>
            </a:r>
            <a:endParaRPr lang="zh-CN" altLang="en-US" sz="1600" b="1" dirty="0">
              <a:solidFill>
                <a:srgbClr val="024282"/>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35361" y="4881407"/>
            <a:ext cx="11499807" cy="1661993"/>
            <a:chOff x="335361" y="4881407"/>
            <a:chExt cx="11499807" cy="1661993"/>
          </a:xfrm>
        </p:grpSpPr>
        <p:sp>
          <p:nvSpPr>
            <p:cNvPr id="14" name="矩形 13">
              <a:extLst>
                <a:ext uri="{FF2B5EF4-FFF2-40B4-BE49-F238E27FC236}">
                  <a16:creationId xmlns:a16="http://schemas.microsoft.com/office/drawing/2014/main" id="{4D7DCAB6-AA0A-464D-8B1C-0B978EB562E2}"/>
                </a:ext>
              </a:extLst>
            </p:cNvPr>
            <p:cNvSpPr/>
            <p:nvPr/>
          </p:nvSpPr>
          <p:spPr>
            <a:xfrm>
              <a:off x="335361" y="4881407"/>
              <a:ext cx="11499807" cy="1661993"/>
            </a:xfrm>
            <a:prstGeom prst="rect">
              <a:avLst/>
            </a:prstGeom>
          </p:spPr>
          <p:txBody>
            <a:bodyPr wrap="square">
              <a:spAutoFit/>
            </a:bodyPr>
            <a:lstStyle/>
            <a:p>
              <a:pPr>
                <a:lnSpc>
                  <a:spcPct val="150000"/>
                </a:lnSpc>
              </a:pPr>
              <a:r>
                <a:rPr lang="en-US" altLang="zh-CN" sz="2000" b="1" dirty="0" smtClean="0">
                  <a:solidFill>
                    <a:srgbClr val="024282"/>
                  </a:solidFill>
                  <a:latin typeface="微软雅黑" panose="020B0503020204020204" pitchFamily="34" charset="-122"/>
                  <a:ea typeface="微软雅黑" panose="020B0503020204020204" pitchFamily="34" charset="-122"/>
                </a:rPr>
                <a:t>Reference</a:t>
              </a:r>
            </a:p>
            <a:p>
              <a:pPr>
                <a:lnSpc>
                  <a:spcPct val="150000"/>
                </a:lnSpc>
              </a:pPr>
              <a:r>
                <a:rPr lang="en-US" altLang="zh-CN" sz="1600" b="1" dirty="0">
                  <a:solidFill>
                    <a:srgbClr val="024282"/>
                  </a:solidFill>
                  <a:latin typeface="微软雅黑" panose="020B0503020204020204" pitchFamily="34" charset="-122"/>
                  <a:ea typeface="微软雅黑" panose="020B0503020204020204" pitchFamily="34" charset="-122"/>
                  <a:hlinkClick r:id="rId8"/>
                </a:rPr>
                <a:t>https://github.com/Farama-Foundation/PettingZoo</a:t>
              </a:r>
            </a:p>
            <a:p>
              <a:pPr>
                <a:lnSpc>
                  <a:spcPct val="150000"/>
                </a:lnSpc>
              </a:pPr>
              <a:r>
                <a:rPr lang="en-US" altLang="zh-CN" sz="1600" b="1" dirty="0">
                  <a:solidFill>
                    <a:srgbClr val="024282"/>
                  </a:solidFill>
                  <a:latin typeface="微软雅黑" panose="020B0503020204020204" pitchFamily="34" charset="-122"/>
                  <a:ea typeface="微软雅黑" panose="020B0503020204020204" pitchFamily="34" charset="-122"/>
                  <a:hlinkClick r:id="rId9"/>
                </a:rPr>
                <a:t>https://</a:t>
              </a:r>
              <a:r>
                <a:rPr lang="en-US" altLang="zh-CN" sz="1600" b="1" dirty="0" smtClean="0">
                  <a:solidFill>
                    <a:srgbClr val="024282"/>
                  </a:solidFill>
                  <a:latin typeface="微软雅黑" panose="020B0503020204020204" pitchFamily="34" charset="-122"/>
                  <a:ea typeface="微软雅黑" panose="020B0503020204020204" pitchFamily="34" charset="-122"/>
                  <a:hlinkClick r:id="rId9"/>
                </a:rPr>
                <a:t>www.pettingzoo.ml/sisl</a:t>
              </a:r>
              <a:endParaRPr lang="en-US" altLang="zh-CN" sz="1600" b="1" dirty="0" smtClean="0">
                <a:solidFill>
                  <a:srgbClr val="024282"/>
                </a:solidFill>
                <a:latin typeface="微软雅黑" panose="020B0503020204020204" pitchFamily="34" charset="-122"/>
                <a:ea typeface="微软雅黑" panose="020B0503020204020204" pitchFamily="34" charset="-122"/>
              </a:endParaRPr>
            </a:p>
            <a:p>
              <a:pPr>
                <a:lnSpc>
                  <a:spcPct val="150000"/>
                </a:lnSpc>
              </a:pPr>
              <a:endParaRPr lang="en-US" altLang="zh-CN" sz="1600" b="1" dirty="0" smtClean="0">
                <a:solidFill>
                  <a:srgbClr val="024282"/>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92209" y="5373216"/>
              <a:ext cx="2220824" cy="0"/>
            </a:xfrm>
            <a:prstGeom prst="line">
              <a:avLst/>
            </a:prstGeom>
            <a:ln w="31750">
              <a:solidFill>
                <a:srgbClr val="024282"/>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67839" y="3176289"/>
            <a:ext cx="11467329" cy="1477328"/>
          </a:xfrm>
          <a:prstGeom prst="rect">
            <a:avLst/>
          </a:prstGeom>
          <a:noFill/>
        </p:spPr>
        <p:txBody>
          <a:bodyPr wrap="square" rtlCol="0">
            <a:spAutoFit/>
          </a:bodyPr>
          <a:lstStyle/>
          <a:p>
            <a:pPr>
              <a:lnSpc>
                <a:spcPct val="150000"/>
              </a:lnSpc>
            </a:pPr>
            <a:r>
              <a:rPr lang="en-US" altLang="zh-CN" sz="2000" b="1" dirty="0">
                <a:solidFill>
                  <a:srgbClr val="024282"/>
                </a:solidFill>
                <a:latin typeface="微软雅黑" panose="020B0503020204020204" pitchFamily="34" charset="-122"/>
                <a:ea typeface="微软雅黑" panose="020B0503020204020204" pitchFamily="34" charset="-122"/>
              </a:rPr>
              <a:t>The SISL environments are a set of three cooperative multi-agent benchmark environments, created at SISL (Stanford Intelligent Systems Laboratory)) and released as part of “Cooperative multi-agent control using deep reinforcement learning.” </a:t>
            </a:r>
            <a:endParaRPr lang="zh-CN" altLang="en-US" sz="2000" b="1" dirty="0">
              <a:solidFill>
                <a:srgbClr val="02428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0"/>
          <a:stretch>
            <a:fillRect/>
          </a:stretch>
        </p:blipFill>
        <p:spPr>
          <a:xfrm>
            <a:off x="392209" y="956398"/>
            <a:ext cx="7245758" cy="1114732"/>
          </a:xfrm>
          <a:prstGeom prst="rect">
            <a:avLst/>
          </a:prstGeom>
        </p:spPr>
      </p:pic>
      <p:sp>
        <p:nvSpPr>
          <p:cNvPr id="13" name="椭圆 12"/>
          <p:cNvSpPr/>
          <p:nvPr/>
        </p:nvSpPr>
        <p:spPr>
          <a:xfrm>
            <a:off x="2999656" y="871535"/>
            <a:ext cx="864096" cy="4692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3" idx="4"/>
          </p:cNvCxnSpPr>
          <p:nvPr/>
        </p:nvCxnSpPr>
        <p:spPr>
          <a:xfrm>
            <a:off x="3431704" y="1340769"/>
            <a:ext cx="0" cy="208823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11"/>
          <a:srcRect l="61079" t="23228" r="785" b="40453"/>
          <a:stretch/>
        </p:blipFill>
        <p:spPr>
          <a:xfrm>
            <a:off x="5029525" y="1772816"/>
            <a:ext cx="6576021" cy="3522870"/>
          </a:xfrm>
          <a:prstGeom prst="rect">
            <a:avLst/>
          </a:prstGeom>
        </p:spPr>
      </p:pic>
    </p:spTree>
    <p:extLst>
      <p:ext uri="{BB962C8B-B14F-4D97-AF65-F5344CB8AC3E}">
        <p14:creationId xmlns:p14="http://schemas.microsoft.com/office/powerpoint/2010/main" val="10462221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996551" y="291333"/>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smtClean="0"/>
              <a:t>Game</a:t>
            </a:r>
            <a:r>
              <a:rPr lang="en-US" altLang="zh-CN" dirty="0"/>
              <a:t>: multiwalker_v9</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18" name="图片 17"/>
          <p:cNvPicPr>
            <a:picLocks noChangeAspect="1"/>
          </p:cNvPicPr>
          <p:nvPr/>
        </p:nvPicPr>
        <p:blipFill>
          <a:blip r:embed="rId7"/>
          <a:stretch>
            <a:fillRect/>
          </a:stretch>
        </p:blipFill>
        <p:spPr>
          <a:xfrm>
            <a:off x="392209" y="956398"/>
            <a:ext cx="7245758" cy="1114732"/>
          </a:xfrm>
          <a:prstGeom prst="rect">
            <a:avLst/>
          </a:prstGeom>
        </p:spPr>
      </p:pic>
      <p:sp>
        <p:nvSpPr>
          <p:cNvPr id="21" name="椭圆 20"/>
          <p:cNvSpPr/>
          <p:nvPr/>
        </p:nvSpPr>
        <p:spPr>
          <a:xfrm>
            <a:off x="4998437" y="735240"/>
            <a:ext cx="2537724" cy="677536"/>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8"/>
          <a:stretch>
            <a:fillRect/>
          </a:stretch>
        </p:blipFill>
        <p:spPr>
          <a:xfrm>
            <a:off x="392209" y="2392315"/>
            <a:ext cx="6213740" cy="2404837"/>
          </a:xfrm>
          <a:prstGeom prst="rect">
            <a:avLst/>
          </a:prstGeom>
        </p:spPr>
      </p:pic>
      <p:sp>
        <p:nvSpPr>
          <p:cNvPr id="8" name="文本框 7"/>
          <p:cNvSpPr txBox="1"/>
          <p:nvPr/>
        </p:nvSpPr>
        <p:spPr>
          <a:xfrm>
            <a:off x="6888088" y="2392315"/>
            <a:ext cx="4717458" cy="3970318"/>
          </a:xfrm>
          <a:prstGeom prst="rect">
            <a:avLst/>
          </a:prstGeom>
          <a:noFill/>
        </p:spPr>
        <p:txBody>
          <a:bodyPr wrap="square" rtlCol="0">
            <a:spAutoFit/>
          </a:bodyPr>
          <a:lstStyle/>
          <a:p>
            <a:r>
              <a:rPr lang="en-US" altLang="zh-CN" dirty="0" smtClean="0"/>
              <a:t>Output:</a:t>
            </a:r>
          </a:p>
          <a:p>
            <a:r>
              <a:rPr lang="en-US" altLang="zh-CN" dirty="0"/>
              <a:t>['walker_0', 'walker_1', 'walker_2</a:t>
            </a:r>
            <a:r>
              <a:rPr lang="en-US" altLang="zh-CN" dirty="0" smtClean="0"/>
              <a:t>']</a:t>
            </a:r>
          </a:p>
          <a:p>
            <a:endParaRPr lang="en-US" altLang="zh-CN" dirty="0" smtClean="0"/>
          </a:p>
          <a:p>
            <a:r>
              <a:rPr lang="en-US" altLang="zh-CN" dirty="0"/>
              <a:t>{'walker_0': Box(-</a:t>
            </a:r>
            <a:r>
              <a:rPr lang="en-US" altLang="zh-CN" dirty="0" err="1"/>
              <a:t>inf</a:t>
            </a:r>
            <a:r>
              <a:rPr lang="en-US" altLang="zh-CN" dirty="0"/>
              <a:t>, </a:t>
            </a:r>
            <a:r>
              <a:rPr lang="en-US" altLang="zh-CN" dirty="0" err="1"/>
              <a:t>inf</a:t>
            </a:r>
            <a:r>
              <a:rPr lang="en-US" altLang="zh-CN" dirty="0"/>
              <a:t>, (31,), float32), 'walker_1': Box(-</a:t>
            </a:r>
            <a:r>
              <a:rPr lang="en-US" altLang="zh-CN" dirty="0" err="1"/>
              <a:t>inf</a:t>
            </a:r>
            <a:r>
              <a:rPr lang="en-US" altLang="zh-CN" dirty="0"/>
              <a:t>, </a:t>
            </a:r>
            <a:r>
              <a:rPr lang="en-US" altLang="zh-CN" dirty="0" err="1"/>
              <a:t>inf</a:t>
            </a:r>
            <a:r>
              <a:rPr lang="en-US" altLang="zh-CN" dirty="0"/>
              <a:t>, (31,), float32), 'walker_2': Box(-</a:t>
            </a:r>
            <a:r>
              <a:rPr lang="en-US" altLang="zh-CN" dirty="0" err="1"/>
              <a:t>inf</a:t>
            </a:r>
            <a:r>
              <a:rPr lang="en-US" altLang="zh-CN" dirty="0"/>
              <a:t>, </a:t>
            </a:r>
            <a:r>
              <a:rPr lang="en-US" altLang="zh-CN" dirty="0" err="1"/>
              <a:t>inf</a:t>
            </a:r>
            <a:r>
              <a:rPr lang="en-US" altLang="zh-CN" dirty="0"/>
              <a:t>, (31,), float32</a:t>
            </a:r>
            <a:r>
              <a:rPr lang="en-US" altLang="zh-CN" dirty="0" smtClean="0"/>
              <a:t>)}</a:t>
            </a:r>
          </a:p>
          <a:p>
            <a:endParaRPr lang="en-US" altLang="zh-CN" dirty="0" smtClean="0"/>
          </a:p>
          <a:p>
            <a:r>
              <a:rPr lang="en-US" altLang="zh-CN" dirty="0"/>
              <a:t>{'walker_0': Box(-1.0, 1.0, (4,), float32), 'walker_1': Box(-1.0, 1.0, (4,), float32), 'walker_2': Box(-1.0, 1.0, (4,), float32</a:t>
            </a:r>
            <a:r>
              <a:rPr lang="en-US" altLang="zh-CN" dirty="0" smtClean="0"/>
              <a:t>)}</a:t>
            </a:r>
          </a:p>
          <a:p>
            <a:endParaRPr lang="en-US" altLang="zh-CN" dirty="0"/>
          </a:p>
          <a:p>
            <a:r>
              <a:rPr lang="en-US" altLang="zh-CN" dirty="0"/>
              <a:t>Box(-1.0, 1.0, (4,), float32</a:t>
            </a:r>
            <a:r>
              <a:rPr lang="en-US" altLang="zh-CN" dirty="0" smtClean="0"/>
              <a:t>)</a:t>
            </a:r>
          </a:p>
          <a:p>
            <a:endParaRPr lang="en-US" altLang="zh-CN" dirty="0"/>
          </a:p>
          <a:p>
            <a:r>
              <a:rPr lang="en-US" altLang="zh-CN" dirty="0" smtClean="0"/>
              <a:t>3</a:t>
            </a:r>
          </a:p>
        </p:txBody>
      </p:sp>
    </p:spTree>
    <p:extLst>
      <p:ext uri="{BB962C8B-B14F-4D97-AF65-F5344CB8AC3E}">
        <p14:creationId xmlns:p14="http://schemas.microsoft.com/office/powerpoint/2010/main" val="34160709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0EE87AC-3A4F-4A38-9D57-EA0EE0E3FE63}"/>
              </a:ext>
            </a:extLst>
          </p:cNvPr>
          <p:cNvSpPr txBox="1">
            <a:spLocks/>
          </p:cNvSpPr>
          <p:nvPr/>
        </p:nvSpPr>
        <p:spPr>
          <a:xfrm>
            <a:off x="996551" y="291333"/>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smtClean="0"/>
              <a:t>Game</a:t>
            </a:r>
            <a:r>
              <a:rPr lang="en-US" altLang="zh-CN" dirty="0"/>
              <a:t>: multiwalker_v9</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pic>
        <p:nvPicPr>
          <p:cNvPr id="18" name="图片 17"/>
          <p:cNvPicPr>
            <a:picLocks noChangeAspect="1"/>
          </p:cNvPicPr>
          <p:nvPr/>
        </p:nvPicPr>
        <p:blipFill>
          <a:blip r:embed="rId7"/>
          <a:stretch>
            <a:fillRect/>
          </a:stretch>
        </p:blipFill>
        <p:spPr>
          <a:xfrm>
            <a:off x="392209" y="956397"/>
            <a:ext cx="5813890" cy="894445"/>
          </a:xfrm>
          <a:prstGeom prst="rect">
            <a:avLst/>
          </a:prstGeom>
        </p:spPr>
      </p:pic>
      <p:pic>
        <p:nvPicPr>
          <p:cNvPr id="2" name="图片 1"/>
          <p:cNvPicPr>
            <a:picLocks noChangeAspect="1"/>
          </p:cNvPicPr>
          <p:nvPr/>
        </p:nvPicPr>
        <p:blipFill>
          <a:blip r:embed="rId8"/>
          <a:stretch>
            <a:fillRect/>
          </a:stretch>
        </p:blipFill>
        <p:spPr>
          <a:xfrm>
            <a:off x="366052" y="1931117"/>
            <a:ext cx="4729930" cy="1830574"/>
          </a:xfrm>
          <a:prstGeom prst="rect">
            <a:avLst/>
          </a:prstGeom>
        </p:spPr>
      </p:pic>
      <p:sp>
        <p:nvSpPr>
          <p:cNvPr id="12" name="矩形 11"/>
          <p:cNvSpPr/>
          <p:nvPr/>
        </p:nvSpPr>
        <p:spPr>
          <a:xfrm>
            <a:off x="6367138" y="904108"/>
            <a:ext cx="5886268" cy="5478423"/>
          </a:xfrm>
          <a:prstGeom prst="rect">
            <a:avLst/>
          </a:prstGeom>
        </p:spPr>
        <p:txBody>
          <a:bodyPr wrap="square">
            <a:spAutoFit/>
          </a:bodyPr>
          <a:lstStyle/>
          <a:p>
            <a:r>
              <a:rPr lang="en-US" altLang="zh-CN" sz="1400" dirty="0"/>
              <a:t>{'walker_0': array([ 0.0000000e+00,  0.0000000e+00,  0.0000000e+00,  0.0000000e+00,</a:t>
            </a:r>
          </a:p>
          <a:p>
            <a:r>
              <a:rPr lang="en-US" altLang="zh-CN" sz="1400" dirty="0"/>
              <a:t>        0.0000000e+00,  0.0000000e+00,  1.0000000e+00,  0.0000000e+00,</a:t>
            </a:r>
          </a:p>
          <a:p>
            <a:r>
              <a:rPr lang="en-US" altLang="zh-CN" sz="1400" dirty="0"/>
              <a:t>        0.0000000e+00,  0.0000000e+00,  0.0000000e+00,  1.0000000e+00,</a:t>
            </a:r>
          </a:p>
          <a:p>
            <a:r>
              <a:rPr lang="en-US" altLang="zh-CN" sz="1400" dirty="0"/>
              <a:t>        0.0000000e+00,  0.0000000e+00,  1.6236708e-01,  1.6546237e-01,</a:t>
            </a:r>
          </a:p>
          <a:p>
            <a:r>
              <a:rPr lang="en-US" altLang="zh-CN" sz="1400" dirty="0"/>
              <a:t>        4.4486943e-01,  4.7198775e-01,  5.1494205e-01,  5.8084798e-01,</a:t>
            </a:r>
          </a:p>
          <a:p>
            <a:r>
              <a:rPr lang="en-US" altLang="zh-CN" sz="1400" dirty="0"/>
              <a:t>        6.8370843e-01,  8.5414934e-01,  9.1396463e-01,  8.7226135e-01,</a:t>
            </a:r>
          </a:p>
          <a:p>
            <a:r>
              <a:rPr lang="en-US" altLang="zh-CN" sz="1400" dirty="0"/>
              <a:t>        0.0000000e+00,  0.0000000e+00,  3.3982340e-01, -1.0630253e-03,</a:t>
            </a:r>
          </a:p>
          <a:p>
            <a:r>
              <a:rPr lang="en-US" altLang="zh-CN" sz="1400" dirty="0"/>
              <a:t>        3.4002113e-01,  8.2342118e-02, -7.6692115e-04], </a:t>
            </a:r>
            <a:r>
              <a:rPr lang="en-US" altLang="zh-CN" sz="1400" dirty="0" err="1"/>
              <a:t>dtype</a:t>
            </a:r>
            <a:r>
              <a:rPr lang="en-US" altLang="zh-CN" sz="1400" dirty="0"/>
              <a:t>=float32), 'walker_1': array([ 0.0000000e+00,  0.0000000e+00,  0.0000000e+00,  0.0000000e+00,</a:t>
            </a:r>
          </a:p>
          <a:p>
            <a:r>
              <a:rPr lang="en-US" altLang="zh-CN" sz="1400" dirty="0"/>
              <a:t>        0.0000000e+00,  0.0000000e+00,  1.0000000e+00,  0.0000000e+00,</a:t>
            </a:r>
          </a:p>
          <a:p>
            <a:r>
              <a:rPr lang="en-US" altLang="zh-CN" sz="1400" dirty="0"/>
              <a:t>        0.0000000e+00,  0.0000000e+00,  0.0000000e+00,  1.0000000e+00,</a:t>
            </a:r>
          </a:p>
          <a:p>
            <a:r>
              <a:rPr lang="en-US" altLang="zh-CN" sz="1400" dirty="0"/>
              <a:t>        0.0000000e+00,  0.0000000e+00,  1.6236708e-01,  1.6546237e-01,</a:t>
            </a:r>
          </a:p>
          <a:p>
            <a:r>
              <a:rPr lang="en-US" altLang="zh-CN" sz="1400" dirty="0"/>
              <a:t>        4.4028637e-01,  4.6928895e-01,  5.1376164e-01,  5.8566523e-01,</a:t>
            </a:r>
          </a:p>
          <a:p>
            <a:r>
              <a:rPr lang="en-US" altLang="zh-CN" sz="1400" dirty="0"/>
              <a:t>        6.9834220e-01,  9.0874815e-01,  9.1396481e-01,  8.7226135e-01,</a:t>
            </a:r>
          </a:p>
          <a:p>
            <a:r>
              <a:rPr lang="en-US" altLang="zh-CN" sz="1400" dirty="0"/>
              <a:t>       -3.4149846e-01,  8.1503624e-04,  3.4172782e-01,  7.4598670e-04,</a:t>
            </a:r>
          </a:p>
          <a:p>
            <a:r>
              <a:rPr lang="en-US" altLang="zh-CN" sz="1400" dirty="0"/>
              <a:t>        1.0107465e-05,  8.3283454e-02,  7.1430003e-04], </a:t>
            </a:r>
            <a:r>
              <a:rPr lang="en-US" altLang="zh-CN" sz="1400" dirty="0" err="1"/>
              <a:t>dtype</a:t>
            </a:r>
            <a:r>
              <a:rPr lang="en-US" altLang="zh-CN" sz="1400" dirty="0"/>
              <a:t>=float32), 'walker_2': array([ 0.        ,  0.        ,  0.        ,  0.        ,  0.        ,</a:t>
            </a:r>
          </a:p>
          <a:p>
            <a:r>
              <a:rPr lang="en-US" altLang="zh-CN" sz="1400" dirty="0"/>
              <a:t>        0.        ,  1.        ,  0.        ,  0.        ,  0.        ,</a:t>
            </a:r>
          </a:p>
          <a:p>
            <a:r>
              <a:rPr lang="en-US" altLang="zh-CN" sz="1400" dirty="0"/>
              <a:t>        0.        ,  1.        ,  0.        ,  0.        ,  0.16236708,</a:t>
            </a:r>
          </a:p>
          <a:p>
            <a:r>
              <a:rPr lang="en-US" altLang="zh-CN" sz="1400" dirty="0"/>
              <a:t>        0.16546237,  0.4690788 ,  0.49562368,  0.53648156,  0.60175025,</a:t>
            </a:r>
          </a:p>
          <a:p>
            <a:r>
              <a:rPr lang="en-US" altLang="zh-CN" sz="1400" dirty="0"/>
              <a:t>        0.6974481 ,  0.86567634,  1.        ,  1.        , -0.33996174,</a:t>
            </a:r>
          </a:p>
          <a:p>
            <a:r>
              <a:rPr lang="en-US" altLang="zh-CN" sz="1400" dirty="0"/>
              <a:t>        0.00110376,  0.        ,  0.        , -0.3400785 ,  0.08287704,</a:t>
            </a:r>
          </a:p>
          <a:p>
            <a:r>
              <a:rPr lang="en-US" altLang="zh-CN" sz="1400" dirty="0"/>
              <a:t>        0.00193377], </a:t>
            </a:r>
            <a:r>
              <a:rPr lang="en-US" altLang="zh-CN" sz="1400" dirty="0" err="1"/>
              <a:t>dtype</a:t>
            </a:r>
            <a:r>
              <a:rPr lang="en-US" altLang="zh-CN" sz="1400" dirty="0"/>
              <a:t>=float32)}</a:t>
            </a:r>
            <a:endParaRPr lang="zh-CN" altLang="en-US" sz="1400" dirty="0"/>
          </a:p>
        </p:txBody>
      </p:sp>
    </p:spTree>
    <p:extLst>
      <p:ext uri="{BB962C8B-B14F-4D97-AF65-F5344CB8AC3E}">
        <p14:creationId xmlns:p14="http://schemas.microsoft.com/office/powerpoint/2010/main" val="17446485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6D4730D-BBED-455A-9A69-D77B9027CF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3952" y="965971"/>
            <a:ext cx="7148624" cy="7148624"/>
          </a:xfrm>
          <a:prstGeom prst="rect">
            <a:avLst/>
          </a:prstGeom>
        </p:spPr>
      </p:pic>
      <p:grpSp>
        <p:nvGrpSpPr>
          <p:cNvPr id="4" name="组合 3">
            <a:extLst>
              <a:ext uri="{FF2B5EF4-FFF2-40B4-BE49-F238E27FC236}">
                <a16:creationId xmlns:a16="http://schemas.microsoft.com/office/drawing/2014/main" id="{1CD06CE8-775B-412D-8CA5-38149B4250F2}"/>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6B433195-F3A3-4CAE-9D18-8C115F4AFBBC}"/>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平行四边形 5">
              <a:extLst>
                <a:ext uri="{FF2B5EF4-FFF2-40B4-BE49-F238E27FC236}">
                  <a16:creationId xmlns:a16="http://schemas.microsoft.com/office/drawing/2014/main" id="{4EC9FACA-42BA-40CA-8CD7-36526B08C4C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42F384D8-7D4B-43C0-A2C8-97BCCCA3B07A}"/>
              </a:ext>
            </a:extLst>
          </p:cNvPr>
          <p:cNvCxnSpPr>
            <a:cxnSpLocks/>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EC715CC-7798-47E5-ABB7-FF5B123B458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a:off x="191344" y="6438834"/>
            <a:ext cx="2421689" cy="325605"/>
          </a:xfrm>
          <a:prstGeom prst="rect">
            <a:avLst/>
          </a:prstGeom>
        </p:spPr>
      </p:pic>
      <p:grpSp>
        <p:nvGrpSpPr>
          <p:cNvPr id="44" name="组合 43">
            <a:extLst>
              <a:ext uri="{FF2B5EF4-FFF2-40B4-BE49-F238E27FC236}">
                <a16:creationId xmlns:a16="http://schemas.microsoft.com/office/drawing/2014/main" id="{B16A6534-85D6-4EA8-ADA2-FB5D19317E85}"/>
              </a:ext>
            </a:extLst>
          </p:cNvPr>
          <p:cNvGrpSpPr/>
          <p:nvPr/>
        </p:nvGrpSpPr>
        <p:grpSpPr>
          <a:xfrm>
            <a:off x="9575078" y="109714"/>
            <a:ext cx="2332438" cy="641414"/>
            <a:chOff x="3522921" y="345673"/>
            <a:chExt cx="5228160" cy="1437731"/>
          </a:xfrm>
        </p:grpSpPr>
        <p:grpSp>
          <p:nvGrpSpPr>
            <p:cNvPr id="48" name="组合 47">
              <a:extLst>
                <a:ext uri="{FF2B5EF4-FFF2-40B4-BE49-F238E27FC236}">
                  <a16:creationId xmlns:a16="http://schemas.microsoft.com/office/drawing/2014/main" id="{589558D7-EC01-4305-9872-FAE95A81F04B}"/>
                </a:ext>
              </a:extLst>
            </p:cNvPr>
            <p:cNvGrpSpPr/>
            <p:nvPr/>
          </p:nvGrpSpPr>
          <p:grpSpPr>
            <a:xfrm>
              <a:off x="3522921" y="345673"/>
              <a:ext cx="5065992" cy="1437731"/>
              <a:chOff x="5617273" y="1413311"/>
              <a:chExt cx="6517722" cy="1849733"/>
            </a:xfrm>
          </p:grpSpPr>
          <p:pic>
            <p:nvPicPr>
              <p:cNvPr id="50" name="图片 49">
                <a:extLst>
                  <a:ext uri="{FF2B5EF4-FFF2-40B4-BE49-F238E27FC236}">
                    <a16:creationId xmlns:a16="http://schemas.microsoft.com/office/drawing/2014/main" id="{FDBFCDA6-2C00-4C9F-9ADF-E20AB98ED8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17273" y="1413311"/>
                <a:ext cx="1849731" cy="1849733"/>
              </a:xfrm>
              <a:prstGeom prst="rect">
                <a:avLst/>
              </a:prstGeom>
            </p:spPr>
          </p:pic>
          <p:pic>
            <p:nvPicPr>
              <p:cNvPr id="51" name="图片 50">
                <a:extLst>
                  <a:ext uri="{FF2B5EF4-FFF2-40B4-BE49-F238E27FC236}">
                    <a16:creationId xmlns:a16="http://schemas.microsoft.com/office/drawing/2014/main" id="{68B04D78-68DE-44AB-AC09-EB8F1C82A2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594530" y="1596821"/>
                <a:ext cx="4540465" cy="985038"/>
              </a:xfrm>
              <a:prstGeom prst="rect">
                <a:avLst/>
              </a:prstGeom>
            </p:spPr>
          </p:pic>
        </p:grpSp>
        <p:sp>
          <p:nvSpPr>
            <p:cNvPr id="49" name="矩形 48">
              <a:extLst>
                <a:ext uri="{FF2B5EF4-FFF2-40B4-BE49-F238E27FC236}">
                  <a16:creationId xmlns:a16="http://schemas.microsoft.com/office/drawing/2014/main" id="{7A7F4FCF-5A73-443C-BEFA-3978A89A193E}"/>
                </a:ext>
              </a:extLst>
            </p:cNvPr>
            <p:cNvSpPr/>
            <p:nvPr/>
          </p:nvSpPr>
          <p:spPr>
            <a:xfrm>
              <a:off x="5027848" y="1204489"/>
              <a:ext cx="3723233" cy="41392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SOUTH CHINA UNIVERSITY OF TECHNOLOGY</a:t>
              </a:r>
            </a:p>
          </p:txBody>
        </p:sp>
      </p:grpSp>
      <p:sp>
        <p:nvSpPr>
          <p:cNvPr id="21" name="矩形 20">
            <a:extLst>
              <a:ext uri="{FF2B5EF4-FFF2-40B4-BE49-F238E27FC236}">
                <a16:creationId xmlns:a16="http://schemas.microsoft.com/office/drawing/2014/main" id="{4D7DCAB6-AA0A-464D-8B1C-0B978EB562E2}"/>
              </a:ext>
            </a:extLst>
          </p:cNvPr>
          <p:cNvSpPr/>
          <p:nvPr/>
        </p:nvSpPr>
        <p:spPr>
          <a:xfrm>
            <a:off x="367840" y="815391"/>
            <a:ext cx="11251534" cy="3367397"/>
          </a:xfrm>
          <a:prstGeom prst="rect">
            <a:avLst/>
          </a:prstGeom>
        </p:spPr>
        <p:txBody>
          <a:bodyPr wrap="square">
            <a:spAutoFit/>
          </a:bodyPr>
          <a:lstStyle/>
          <a:p>
            <a:pPr>
              <a:lnSpc>
                <a:spcPct val="150000"/>
              </a:lnSpc>
            </a:pPr>
            <a:r>
              <a:rPr lang="en-US" altLang="zh-CN" b="1" dirty="0">
                <a:solidFill>
                  <a:srgbClr val="024282"/>
                </a:solidFill>
                <a:latin typeface="微软雅黑" panose="020B0503020204020204" pitchFamily="34" charset="-122"/>
                <a:ea typeface="微软雅黑" panose="020B0503020204020204" pitchFamily="34" charset="-122"/>
              </a:rPr>
              <a:t>In this environment, bipedal robots </a:t>
            </a:r>
            <a:r>
              <a:rPr lang="en-US" altLang="zh-CN" b="1" u="sng" dirty="0">
                <a:solidFill>
                  <a:srgbClr val="024282"/>
                </a:solidFill>
                <a:latin typeface="微软雅黑" panose="020B0503020204020204" pitchFamily="34" charset="-122"/>
                <a:ea typeface="微软雅黑" panose="020B0503020204020204" pitchFamily="34" charset="-122"/>
              </a:rPr>
              <a:t>attempt to carry a package as far right as possible</a:t>
            </a:r>
            <a:r>
              <a:rPr lang="en-US" altLang="zh-CN" b="1" dirty="0">
                <a:solidFill>
                  <a:srgbClr val="024282"/>
                </a:solidFill>
                <a:latin typeface="微软雅黑" panose="020B0503020204020204" pitchFamily="34" charset="-122"/>
                <a:ea typeface="微软雅黑" panose="020B0503020204020204" pitchFamily="34" charset="-122"/>
              </a:rPr>
              <a:t>. A package is placed on top of 3 (by default) bipedal robots which you control. A positive reward is awarded to each walker, which is proportional to the change in the package distance and is scaled by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rPr>
              <a:t>forward_reward</a:t>
            </a:r>
            <a:r>
              <a:rPr lang="en-US" altLang="zh-CN" b="1" dirty="0">
                <a:solidFill>
                  <a:srgbClr val="024282"/>
                </a:solidFill>
                <a:latin typeface="微软雅黑" panose="020B0503020204020204" pitchFamily="34" charset="-122"/>
                <a:ea typeface="微软雅黑" panose="020B0503020204020204" pitchFamily="34" charset="-122"/>
              </a:rPr>
              <a:t>. The maximum achievable total reward depends on the terrain length; as a reference, for a terrain length of 75 steps, the total reward under an optimal policy is around 300 . If </a:t>
            </a:r>
            <a:r>
              <a:rPr lang="en-US" altLang="zh-CN" b="1" dirty="0" err="1">
                <a:solidFill>
                  <a:schemeClr val="accent2">
                    <a:lumMod val="60000"/>
                    <a:lumOff val="40000"/>
                  </a:schemeClr>
                </a:solidFill>
                <a:latin typeface="微软雅黑" panose="020B0503020204020204" pitchFamily="34" charset="-122"/>
                <a:ea typeface="微软雅黑" panose="020B0503020204020204" pitchFamily="34" charset="-122"/>
              </a:rPr>
              <a:t>shared_reward</a:t>
            </a:r>
            <a:r>
              <a:rPr lang="en-US" altLang="zh-CN" b="1" dirty="0">
                <a:solidFill>
                  <a:srgbClr val="024282"/>
                </a:solidFill>
                <a:latin typeface="微软雅黑" panose="020B0503020204020204" pitchFamily="34" charset="-122"/>
                <a:ea typeface="微软雅黑" panose="020B0503020204020204" pitchFamily="34" charset="-122"/>
              </a:rPr>
              <a:t> is chosen (True by default), all agents receive the mean reward across agents. The agents also receive a small shaped reward of -5 times the change in their head angle to keep the head straight.</a:t>
            </a:r>
            <a:endParaRPr lang="zh-CN" altLang="en-US" sz="1400" b="1" dirty="0">
              <a:solidFill>
                <a:srgbClr val="024282"/>
              </a:solidFill>
              <a:latin typeface="微软雅黑" panose="020B0503020204020204" pitchFamily="34" charset="-122"/>
              <a:ea typeface="微软雅黑" panose="020B0503020204020204" pitchFamily="34" charset="-122"/>
            </a:endParaRPr>
          </a:p>
        </p:txBody>
      </p:sp>
      <p:sp>
        <p:nvSpPr>
          <p:cNvPr id="22" name="文本占位符 5">
            <a:extLst>
              <a:ext uri="{FF2B5EF4-FFF2-40B4-BE49-F238E27FC236}">
                <a16:creationId xmlns:a16="http://schemas.microsoft.com/office/drawing/2014/main" id="{00EE87AC-3A4F-4A38-9D57-EA0EE0E3FE63}"/>
              </a:ext>
            </a:extLst>
          </p:cNvPr>
          <p:cNvSpPr txBox="1">
            <a:spLocks/>
          </p:cNvSpPr>
          <p:nvPr/>
        </p:nvSpPr>
        <p:spPr>
          <a:xfrm>
            <a:off x="996551" y="291333"/>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dirty="0" smtClean="0"/>
              <a:t>Game</a:t>
            </a:r>
            <a:r>
              <a:rPr lang="en-US" altLang="zh-CN" dirty="0"/>
              <a:t>: multiwalker_v9</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6107" y="1203375"/>
            <a:ext cx="5715000" cy="3810000"/>
          </a:xfrm>
          <a:prstGeom prst="rect">
            <a:avLst/>
          </a:prstGeom>
        </p:spPr>
      </p:pic>
    </p:spTree>
    <p:extLst>
      <p:ext uri="{BB962C8B-B14F-4D97-AF65-F5344CB8AC3E}">
        <p14:creationId xmlns:p14="http://schemas.microsoft.com/office/powerpoint/2010/main" val="32328111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1526</Words>
  <Application>Microsoft Office PowerPoint</Application>
  <PresentationFormat>宽屏</PresentationFormat>
  <Paragraphs>192</Paragraphs>
  <Slides>45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等线</vt:lpstr>
      <vt:lpstr>宋体</vt:lpstr>
      <vt:lpstr>微软雅黑</vt:lpstr>
      <vt:lpstr>Arial</vt:lpstr>
      <vt:lpstr>Arial Black</vt:lpstr>
      <vt:lpstr>Calibri</vt:lpstr>
      <vt:lpstr>Cambria Math</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锅炉爷爷</dc:creator>
  <cp:lastModifiedBy>1527321030@qq.com</cp:lastModifiedBy>
  <cp:revision>68</cp:revision>
  <dcterms:created xsi:type="dcterms:W3CDTF">2020-07-04T02:32:12Z</dcterms:created>
  <dcterms:modified xsi:type="dcterms:W3CDTF">2022-08-24T16:06:24Z</dcterms:modified>
</cp:coreProperties>
</file>